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0"/>
  </p:notesMasterIdLst>
  <p:sldIdLst>
    <p:sldId id="256" r:id="rId5"/>
    <p:sldId id="257" r:id="rId6"/>
    <p:sldId id="258" r:id="rId7"/>
    <p:sldId id="259" r:id="rId8"/>
    <p:sldId id="260" r:id="rId9"/>
  </p:sldIdLst>
  <p:sldSz cx="18288000" cy="10287000"/>
  <p:notesSz cx="6858000" cy="9144000"/>
  <p:embeddedFontLst>
    <p:embeddedFont>
      <p:font typeface="Abys" panose="020B0604020202020204" charset="-95"/>
      <p:regular r:id="rId11"/>
    </p:embeddedFont>
    <p:embeddedFont>
      <p:font typeface="Arimo" panose="020B0604020202020204" charset="0"/>
      <p:regular r:id="rId12"/>
    </p:embeddedFont>
    <p:embeddedFont>
      <p:font typeface="Bahnschrift Light Condensed" panose="020B0502040204020203" pitchFamily="34" charset="0"/>
      <p:regular r:id="rId13"/>
    </p:embeddedFont>
    <p:embeddedFont>
      <p:font typeface="Calibri" panose="020F0502020204030204" pitchFamily="34" charset="0"/>
      <p:regular r:id="rId14"/>
      <p:bold r:id="rId15"/>
      <p:italic r:id="rId16"/>
      <p:boldItalic r:id="rId17"/>
    </p:embeddedFont>
    <p:embeddedFont>
      <p:font typeface="HK Grotesk Bold" panose="020B0604020202020204" charset="0"/>
      <p:regular r:id="rId18"/>
    </p:embeddedFont>
    <p:embeddedFont>
      <p:font typeface="HK Grotesk Light" panose="020B0604020202020204" charset="0"/>
      <p:regular r:id="rId19"/>
    </p:embeddedFont>
    <p:embeddedFont>
      <p:font typeface="Impact" panose="020B0806030902050204" pitchFamily="34" charset="0"/>
      <p:regular r:id="rId20"/>
    </p:embeddedFont>
    <p:embeddedFont>
      <p:font typeface="WC Mano Negra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385" autoAdjust="0"/>
  </p:normalViewPr>
  <p:slideViewPr>
    <p:cSldViewPr>
      <p:cViewPr varScale="1">
        <p:scale>
          <a:sx n="63" d="100"/>
          <a:sy n="63" d="100"/>
        </p:scale>
        <p:origin x="11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37C57-34A1-4069-9D89-4B8D569D8A83}" type="datetimeFigureOut">
              <a:rPr lang="en-NZ" smtClean="0"/>
              <a:t>8/06/2020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548F8-FBC5-46EC-8B73-FCA89EE47E4D}" type="slidenum">
              <a:rPr lang="en-NZ" smtClean="0"/>
              <a:t>‹#›</a:t>
            </a:fld>
            <a:endParaRPr lang="en-NZ"/>
          </a:p>
        </p:txBody>
      </p:sp>
    </p:spTree>
    <p:extLst>
      <p:ext uri="{BB962C8B-B14F-4D97-AF65-F5344CB8AC3E}">
        <p14:creationId xmlns:p14="http://schemas.microsoft.com/office/powerpoint/2010/main" val="322933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presentation will analyse and identify four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strategies in my teaching, three of which are communication strategies that are used to contribute to more effective relationships and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experiences. These strategies have been framed within an Pasifika indigenous lens that draw upon Pacific research models and frameworks critical to Pasifika ways of knowing.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66D548F8-FBC5-46EC-8B73-FCA89EE47E4D}" type="slidenum">
              <a:rPr lang="en-NZ" smtClean="0"/>
              <a:t>1</a:t>
            </a:fld>
            <a:endParaRPr lang="en-NZ"/>
          </a:p>
        </p:txBody>
      </p:sp>
    </p:spTree>
    <p:extLst>
      <p:ext uri="{BB962C8B-B14F-4D97-AF65-F5344CB8AC3E}">
        <p14:creationId xmlns:p14="http://schemas.microsoft.com/office/powerpoint/2010/main" val="1918768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1: Setting the tone for your class:  which draws upon the </a:t>
            </a:r>
            <a:r>
              <a:rPr lang="en-NZ" sz="1200" i="1" kern="1200" dirty="0" err="1">
                <a:solidFill>
                  <a:schemeClr val="tx1"/>
                </a:solidFill>
                <a:effectLst/>
                <a:latin typeface="+mn-lt"/>
                <a:ea typeface="+mn-ea"/>
                <a:cs typeface="+mn-cs"/>
              </a:rPr>
              <a:t>Fonofale</a:t>
            </a:r>
            <a:r>
              <a:rPr lang="en-NZ" sz="1200" i="1" kern="1200" dirty="0">
                <a:solidFill>
                  <a:schemeClr val="tx1"/>
                </a:solidFill>
                <a:effectLst/>
                <a:latin typeface="+mn-lt"/>
                <a:ea typeface="+mn-ea"/>
                <a:cs typeface="+mn-cs"/>
              </a:rPr>
              <a:t> model</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For the beginning of each session, it is important for me as a Pacific educator to acknowledge the spiritual wellbeing of my learners; irrespective of their race, religion or cultural background a prayer (</a:t>
            </a:r>
            <a:r>
              <a:rPr lang="en-NZ" sz="1200" i="1" kern="1200" dirty="0" err="1">
                <a:solidFill>
                  <a:schemeClr val="tx1"/>
                </a:solidFill>
                <a:effectLst/>
                <a:latin typeface="+mn-lt"/>
                <a:ea typeface="+mn-ea"/>
                <a:cs typeface="+mn-cs"/>
              </a:rPr>
              <a:t>lotu</a:t>
            </a:r>
            <a:r>
              <a:rPr lang="en-NZ" sz="1200" kern="1200" dirty="0">
                <a:solidFill>
                  <a:schemeClr val="tx1"/>
                </a:solidFill>
                <a:effectLst/>
                <a:latin typeface="+mn-lt"/>
                <a:ea typeface="+mn-ea"/>
                <a:cs typeface="+mn-cs"/>
              </a:rPr>
              <a:t> or </a:t>
            </a:r>
            <a:r>
              <a:rPr lang="en-NZ" sz="1200" i="1" kern="1200" dirty="0" err="1">
                <a:solidFill>
                  <a:schemeClr val="tx1"/>
                </a:solidFill>
                <a:effectLst/>
                <a:latin typeface="+mn-lt"/>
                <a:ea typeface="+mn-ea"/>
                <a:cs typeface="+mn-cs"/>
              </a:rPr>
              <a:t>karakia</a:t>
            </a:r>
            <a:r>
              <a:rPr lang="en-NZ" sz="1200" kern="1200" dirty="0">
                <a:solidFill>
                  <a:schemeClr val="tx1"/>
                </a:solidFill>
                <a:effectLst/>
                <a:latin typeface="+mn-lt"/>
                <a:ea typeface="+mn-ea"/>
                <a:cs typeface="+mn-cs"/>
              </a:rPr>
              <a:t>) is effective; as it acknowledges an existence that protects and nurtures every individual in the classroom. Upon reflection, it demonstrates a holistic pedagogy that is based on one of the four </a:t>
            </a:r>
            <a:r>
              <a:rPr lang="en-NZ" sz="1200" kern="1200" dirty="0" err="1">
                <a:solidFill>
                  <a:schemeClr val="tx1"/>
                </a:solidFill>
                <a:effectLst/>
                <a:latin typeface="+mn-lt"/>
                <a:ea typeface="+mn-ea"/>
                <a:cs typeface="+mn-cs"/>
              </a:rPr>
              <a:t>pou</a:t>
            </a:r>
            <a:r>
              <a:rPr lang="en-NZ" sz="1200" kern="1200" dirty="0">
                <a:solidFill>
                  <a:schemeClr val="tx1"/>
                </a:solidFill>
                <a:effectLst/>
                <a:latin typeface="+mn-lt"/>
                <a:ea typeface="+mn-ea"/>
                <a:cs typeface="+mn-cs"/>
              </a:rPr>
              <a:t> in the </a:t>
            </a:r>
            <a:r>
              <a:rPr lang="en-NZ" sz="1200" kern="1200" dirty="0" err="1">
                <a:solidFill>
                  <a:schemeClr val="tx1"/>
                </a:solidFill>
                <a:effectLst/>
                <a:latin typeface="+mn-lt"/>
                <a:ea typeface="+mn-ea"/>
                <a:cs typeface="+mn-cs"/>
              </a:rPr>
              <a:t>fonofale</a:t>
            </a:r>
            <a:r>
              <a:rPr lang="en-NZ" sz="1200" kern="1200" dirty="0">
                <a:solidFill>
                  <a:schemeClr val="tx1"/>
                </a:solidFill>
                <a:effectLst/>
                <a:latin typeface="+mn-lt"/>
                <a:ea typeface="+mn-ea"/>
                <a:cs typeface="+mn-cs"/>
              </a:rPr>
              <a:t> model. This </a:t>
            </a:r>
            <a:r>
              <a:rPr lang="en-NZ" sz="1200" kern="1200" dirty="0" err="1">
                <a:solidFill>
                  <a:schemeClr val="tx1"/>
                </a:solidFill>
                <a:effectLst/>
                <a:latin typeface="+mn-lt"/>
                <a:ea typeface="+mn-ea"/>
                <a:cs typeface="+mn-cs"/>
              </a:rPr>
              <a:t>fonofale</a:t>
            </a:r>
            <a:r>
              <a:rPr lang="en-NZ" sz="1200" kern="1200" dirty="0">
                <a:solidFill>
                  <a:schemeClr val="tx1"/>
                </a:solidFill>
                <a:effectLst/>
                <a:latin typeface="+mn-lt"/>
                <a:ea typeface="+mn-ea"/>
                <a:cs typeface="+mn-cs"/>
              </a:rPr>
              <a:t> model is a commonly used Pasifika model of health that draws on key parts of the Samoan </a:t>
            </a:r>
            <a:r>
              <a:rPr lang="en-NZ" sz="1200" kern="1200" dirty="0" err="1">
                <a:solidFill>
                  <a:schemeClr val="tx1"/>
                </a:solidFill>
                <a:effectLst/>
                <a:latin typeface="+mn-lt"/>
                <a:ea typeface="+mn-ea"/>
                <a:cs typeface="+mn-cs"/>
              </a:rPr>
              <a:t>fale</a:t>
            </a:r>
            <a:r>
              <a:rPr lang="en-NZ" sz="1200" kern="1200" dirty="0">
                <a:solidFill>
                  <a:schemeClr val="tx1"/>
                </a:solidFill>
                <a:effectLst/>
                <a:latin typeface="+mn-lt"/>
                <a:ea typeface="+mn-ea"/>
                <a:cs typeface="+mn-cs"/>
              </a:rPr>
              <a:t> to represent holistic Pasifika values and beliefs. The base foundation represents ‘</a:t>
            </a:r>
            <a:r>
              <a:rPr lang="en-NZ" sz="1200" kern="1200" dirty="0" err="1">
                <a:solidFill>
                  <a:schemeClr val="tx1"/>
                </a:solidFill>
                <a:effectLst/>
                <a:latin typeface="+mn-lt"/>
                <a:ea typeface="+mn-ea"/>
                <a:cs typeface="+mn-cs"/>
              </a:rPr>
              <a:t>aiga</a:t>
            </a:r>
            <a:r>
              <a:rPr lang="en-NZ" sz="1200" kern="1200" dirty="0">
                <a:solidFill>
                  <a:schemeClr val="tx1"/>
                </a:solidFill>
                <a:effectLst/>
                <a:latin typeface="+mn-lt"/>
                <a:ea typeface="+mn-ea"/>
                <a:cs typeface="+mn-cs"/>
              </a:rPr>
              <a:t> / family; the roof represents culture; the four </a:t>
            </a:r>
            <a:r>
              <a:rPr lang="en-NZ" sz="1200" kern="1200" dirty="0" err="1">
                <a:solidFill>
                  <a:schemeClr val="tx1"/>
                </a:solidFill>
                <a:effectLst/>
                <a:latin typeface="+mn-lt"/>
                <a:ea typeface="+mn-ea"/>
                <a:cs typeface="+mn-cs"/>
              </a:rPr>
              <a:t>pou</a:t>
            </a:r>
            <a:r>
              <a:rPr lang="en-NZ" sz="1200" kern="1200" dirty="0">
                <a:solidFill>
                  <a:schemeClr val="tx1"/>
                </a:solidFill>
                <a:effectLst/>
                <a:latin typeface="+mn-lt"/>
                <a:ea typeface="+mn-ea"/>
                <a:cs typeface="+mn-cs"/>
              </a:rPr>
              <a:t> / posts represent spiritual, physical, mental and other (age, gender etc) dimensions (Ministry of Education, 2018). The </a:t>
            </a:r>
            <a:r>
              <a:rPr lang="en-NZ" sz="1200" kern="1200" dirty="0" err="1">
                <a:solidFill>
                  <a:schemeClr val="tx1"/>
                </a:solidFill>
                <a:effectLst/>
                <a:latin typeface="+mn-lt"/>
                <a:ea typeface="+mn-ea"/>
                <a:cs typeface="+mn-cs"/>
              </a:rPr>
              <a:t>lotu</a:t>
            </a:r>
            <a:r>
              <a:rPr lang="en-NZ" sz="1200" kern="1200" dirty="0">
                <a:solidFill>
                  <a:schemeClr val="tx1"/>
                </a:solidFill>
                <a:effectLst/>
                <a:latin typeface="+mn-lt"/>
                <a:ea typeface="+mn-ea"/>
                <a:cs typeface="+mn-cs"/>
              </a:rPr>
              <a:t> is effective as it sets the tone for the class, it adheres to the spiritual component of the </a:t>
            </a:r>
            <a:r>
              <a:rPr lang="en-NZ" sz="1200" kern="1200" dirty="0" err="1">
                <a:solidFill>
                  <a:schemeClr val="tx1"/>
                </a:solidFill>
                <a:effectLst/>
                <a:latin typeface="+mn-lt"/>
                <a:ea typeface="+mn-ea"/>
                <a:cs typeface="+mn-cs"/>
              </a:rPr>
              <a:t>fonofale</a:t>
            </a:r>
            <a:r>
              <a:rPr lang="en-NZ" sz="1200" kern="1200" dirty="0">
                <a:solidFill>
                  <a:schemeClr val="tx1"/>
                </a:solidFill>
                <a:effectLst/>
                <a:latin typeface="+mn-lt"/>
                <a:ea typeface="+mn-ea"/>
                <a:cs typeface="+mn-cs"/>
              </a:rPr>
              <a:t> model and considers part of the learner’s holistic needs.</a:t>
            </a:r>
          </a:p>
          <a:p>
            <a:endParaRPr lang="en-NZ" dirty="0"/>
          </a:p>
        </p:txBody>
      </p:sp>
      <p:sp>
        <p:nvSpPr>
          <p:cNvPr id="4" name="Slide Number Placeholder 3"/>
          <p:cNvSpPr>
            <a:spLocks noGrp="1"/>
          </p:cNvSpPr>
          <p:nvPr>
            <p:ph type="sldNum" sz="quarter" idx="5"/>
          </p:nvPr>
        </p:nvSpPr>
        <p:spPr/>
        <p:txBody>
          <a:bodyPr/>
          <a:lstStyle/>
          <a:p>
            <a:fld id="{66D548F8-FBC5-46EC-8B73-FCA89EE47E4D}" type="slidenum">
              <a:rPr lang="en-NZ" smtClean="0"/>
              <a:t>2</a:t>
            </a:fld>
            <a:endParaRPr lang="en-NZ"/>
          </a:p>
        </p:txBody>
      </p:sp>
    </p:spTree>
    <p:extLst>
      <p:ext uri="{BB962C8B-B14F-4D97-AF65-F5344CB8AC3E}">
        <p14:creationId xmlns:p14="http://schemas.microsoft.com/office/powerpoint/2010/main" val="300441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2: Group activities: </a:t>
            </a:r>
            <a:r>
              <a:rPr lang="en-NZ" sz="1200" i="1" kern="1200" dirty="0" err="1">
                <a:solidFill>
                  <a:schemeClr val="tx1"/>
                </a:solidFill>
                <a:effectLst/>
                <a:latin typeface="+mn-lt"/>
                <a:ea typeface="+mn-ea"/>
                <a:cs typeface="+mn-cs"/>
              </a:rPr>
              <a:t>Tivaevae</a:t>
            </a:r>
            <a:r>
              <a:rPr lang="en-NZ" sz="1200" kern="1200" dirty="0">
                <a:solidFill>
                  <a:schemeClr val="tx1"/>
                </a:solidFill>
                <a:effectLst/>
                <a:latin typeface="+mn-lt"/>
                <a:ea typeface="+mn-ea"/>
                <a:cs typeface="+mn-cs"/>
              </a:rPr>
              <a:t> </a:t>
            </a:r>
            <a:r>
              <a:rPr lang="en-NZ" sz="1200" i="1" kern="1200" dirty="0">
                <a:solidFill>
                  <a:schemeClr val="tx1"/>
                </a:solidFill>
                <a:effectLst/>
                <a:latin typeface="+mn-lt"/>
                <a:ea typeface="+mn-ea"/>
                <a:cs typeface="+mn-cs"/>
              </a:rPr>
              <a:t>(communication skill)</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Group activities foster and encourage positive relationships within small intimate groups, that are practical, communicative, interactive and non-discriminatory. It draws upon each learners strengths and highlights areas that are challenging, where the group must work together to achieve. This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adheres to the </a:t>
            </a:r>
            <a:r>
              <a:rPr lang="en-NZ" sz="1200" kern="1200" dirty="0" err="1">
                <a:solidFill>
                  <a:schemeClr val="tx1"/>
                </a:solidFill>
                <a:effectLst/>
                <a:latin typeface="+mn-lt"/>
                <a:ea typeface="+mn-ea"/>
                <a:cs typeface="+mn-cs"/>
              </a:rPr>
              <a:t>Tivaevae</a:t>
            </a:r>
            <a:r>
              <a:rPr lang="en-NZ" sz="1200" kern="1200" dirty="0">
                <a:solidFill>
                  <a:schemeClr val="tx1"/>
                </a:solidFill>
                <a:effectLst/>
                <a:latin typeface="+mn-lt"/>
                <a:ea typeface="+mn-ea"/>
                <a:cs typeface="+mn-cs"/>
              </a:rPr>
              <a:t> model from the Cook Islands culture. The model offers a framework for learner collaboration where each member is assigned a task. The quality of the completed </a:t>
            </a:r>
            <a:r>
              <a:rPr lang="en-NZ" sz="1200" kern="1200" dirty="0" err="1">
                <a:solidFill>
                  <a:schemeClr val="tx1"/>
                </a:solidFill>
                <a:effectLst/>
                <a:latin typeface="+mn-lt"/>
                <a:ea typeface="+mn-ea"/>
                <a:cs typeface="+mn-cs"/>
              </a:rPr>
              <a:t>tivaevae</a:t>
            </a:r>
            <a:r>
              <a:rPr lang="en-NZ" sz="1200" kern="1200" dirty="0">
                <a:solidFill>
                  <a:schemeClr val="tx1"/>
                </a:solidFill>
                <a:effectLst/>
                <a:latin typeface="+mn-lt"/>
                <a:ea typeface="+mn-ea"/>
                <a:cs typeface="+mn-cs"/>
              </a:rPr>
              <a:t>, reflects on the combined group efforts that demonstrate the strength of relationships and communication. The model can be linked to the following key values: </a:t>
            </a:r>
            <a:r>
              <a:rPr lang="en-NZ" sz="1200" kern="1200" dirty="0" err="1">
                <a:solidFill>
                  <a:schemeClr val="tx1"/>
                </a:solidFill>
                <a:effectLst/>
                <a:latin typeface="+mn-lt"/>
                <a:ea typeface="+mn-ea"/>
                <a:cs typeface="+mn-cs"/>
              </a:rPr>
              <a:t>tā’okotai</a:t>
            </a:r>
            <a:r>
              <a:rPr lang="en-NZ" sz="1200" kern="1200" dirty="0">
                <a:solidFill>
                  <a:schemeClr val="tx1"/>
                </a:solidFill>
                <a:effectLst/>
                <a:latin typeface="+mn-lt"/>
                <a:ea typeface="+mn-ea"/>
                <a:cs typeface="+mn-cs"/>
              </a:rPr>
              <a:t> (collaboration), </a:t>
            </a:r>
            <a:r>
              <a:rPr lang="en-NZ" sz="1200" kern="1200" dirty="0" err="1">
                <a:solidFill>
                  <a:schemeClr val="tx1"/>
                </a:solidFill>
                <a:effectLst/>
                <a:latin typeface="+mn-lt"/>
                <a:ea typeface="+mn-ea"/>
                <a:cs typeface="+mn-cs"/>
              </a:rPr>
              <a:t>tu‘akangāteitei</a:t>
            </a:r>
            <a:r>
              <a:rPr lang="en-NZ" sz="1200" kern="1200" dirty="0">
                <a:solidFill>
                  <a:schemeClr val="tx1"/>
                </a:solidFill>
                <a:effectLst/>
                <a:latin typeface="+mn-lt"/>
                <a:ea typeface="+mn-ea"/>
                <a:cs typeface="+mn-cs"/>
              </a:rPr>
              <a:t> (respect), ‘</a:t>
            </a:r>
            <a:r>
              <a:rPr lang="en-NZ" sz="1200" kern="1200" dirty="0" err="1">
                <a:solidFill>
                  <a:schemeClr val="tx1"/>
                </a:solidFill>
                <a:effectLst/>
                <a:latin typeface="+mn-lt"/>
                <a:ea typeface="+mn-ea"/>
                <a:cs typeface="+mn-cs"/>
              </a:rPr>
              <a:t>uri’uri</a:t>
            </a:r>
            <a:r>
              <a:rPr lang="en-NZ" sz="1200" kern="1200" dirty="0">
                <a:solidFill>
                  <a:schemeClr val="tx1"/>
                </a:solidFill>
                <a:effectLst/>
                <a:latin typeface="+mn-lt"/>
                <a:ea typeface="+mn-ea"/>
                <a:cs typeface="+mn-cs"/>
              </a:rPr>
              <a:t> kite (reciprocity), </a:t>
            </a:r>
            <a:r>
              <a:rPr lang="en-NZ" sz="1200" kern="1200" dirty="0" err="1">
                <a:solidFill>
                  <a:schemeClr val="tx1"/>
                </a:solidFill>
                <a:effectLst/>
                <a:latin typeface="+mn-lt"/>
                <a:ea typeface="+mn-ea"/>
                <a:cs typeface="+mn-cs"/>
              </a:rPr>
              <a:t>tu</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inangaro</a:t>
            </a:r>
            <a:r>
              <a:rPr lang="en-NZ" sz="1200" kern="1200" dirty="0">
                <a:solidFill>
                  <a:schemeClr val="tx1"/>
                </a:solidFill>
                <a:effectLst/>
                <a:latin typeface="+mn-lt"/>
                <a:ea typeface="+mn-ea"/>
                <a:cs typeface="+mn-cs"/>
              </a:rPr>
              <a:t> (relationships) and ‘</a:t>
            </a:r>
            <a:r>
              <a:rPr lang="en-NZ" sz="1200" kern="1200" dirty="0" err="1">
                <a:solidFill>
                  <a:schemeClr val="tx1"/>
                </a:solidFill>
                <a:effectLst/>
                <a:latin typeface="+mn-lt"/>
                <a:ea typeface="+mn-ea"/>
                <a:cs typeface="+mn-cs"/>
              </a:rPr>
              <a:t>akairi</a:t>
            </a:r>
            <a:r>
              <a:rPr lang="en-NZ" sz="1200" kern="1200" dirty="0">
                <a:solidFill>
                  <a:schemeClr val="tx1"/>
                </a:solidFill>
                <a:effectLst/>
                <a:latin typeface="+mn-lt"/>
                <a:ea typeface="+mn-ea"/>
                <a:cs typeface="+mn-cs"/>
              </a:rPr>
              <a:t> kite (shared vision) (Ministry of Education, 2018).</a:t>
            </a:r>
          </a:p>
          <a:p>
            <a:endParaRPr lang="en-NZ" dirty="0"/>
          </a:p>
        </p:txBody>
      </p:sp>
      <p:sp>
        <p:nvSpPr>
          <p:cNvPr id="4" name="Slide Number Placeholder 3"/>
          <p:cNvSpPr>
            <a:spLocks noGrp="1"/>
          </p:cNvSpPr>
          <p:nvPr>
            <p:ph type="sldNum" sz="quarter" idx="5"/>
          </p:nvPr>
        </p:nvSpPr>
        <p:spPr/>
        <p:txBody>
          <a:bodyPr/>
          <a:lstStyle/>
          <a:p>
            <a:fld id="{66D548F8-FBC5-46EC-8B73-FCA89EE47E4D}" type="slidenum">
              <a:rPr lang="en-NZ" smtClean="0"/>
              <a:t>3</a:t>
            </a:fld>
            <a:endParaRPr lang="en-NZ"/>
          </a:p>
        </p:txBody>
      </p:sp>
    </p:spTree>
    <p:extLst>
      <p:ext uri="{BB962C8B-B14F-4D97-AF65-F5344CB8AC3E}">
        <p14:creationId xmlns:p14="http://schemas.microsoft.com/office/powerpoint/2010/main" val="296053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3: Student presentation and feedback: </a:t>
            </a:r>
            <a:r>
              <a:rPr lang="en-NZ" sz="1200" i="1" kern="1200" dirty="0" err="1">
                <a:solidFill>
                  <a:schemeClr val="tx1"/>
                </a:solidFill>
                <a:effectLst/>
                <a:latin typeface="+mn-lt"/>
                <a:ea typeface="+mn-ea"/>
                <a:cs typeface="+mn-cs"/>
              </a:rPr>
              <a:t>Talanoa</a:t>
            </a:r>
            <a:r>
              <a:rPr lang="en-NZ" sz="1200" i="1" kern="1200" dirty="0">
                <a:solidFill>
                  <a:schemeClr val="tx1"/>
                </a:solidFill>
                <a:effectLst/>
                <a:latin typeface="+mn-lt"/>
                <a:ea typeface="+mn-ea"/>
                <a:cs typeface="+mn-cs"/>
              </a:rPr>
              <a:t> (communication skill)</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When learners are given the opportunity to present they are tasked with the skill of speaking, however, when this is paired with the feedback they are also encouraged to listen with intent. As </a:t>
            </a:r>
            <a:r>
              <a:rPr lang="en-NZ" sz="1200" kern="1200" dirty="0" err="1">
                <a:solidFill>
                  <a:schemeClr val="tx1"/>
                </a:solidFill>
                <a:effectLst/>
                <a:latin typeface="+mn-lt"/>
                <a:ea typeface="+mn-ea"/>
                <a:cs typeface="+mn-cs"/>
              </a:rPr>
              <a:t>frighting</a:t>
            </a:r>
            <a:r>
              <a:rPr lang="en-NZ" sz="1200" kern="1200" dirty="0">
                <a:solidFill>
                  <a:schemeClr val="tx1"/>
                </a:solidFill>
                <a:effectLst/>
                <a:latin typeface="+mn-lt"/>
                <a:ea typeface="+mn-ea"/>
                <a:cs typeface="+mn-cs"/>
              </a:rPr>
              <a:t> as this may be for most learners this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helps stimulates the curiosity of the learner. This communication can draw upon the leaners lived experiences and challenges them to use and apply what they know in a new context. This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is known in the Pacific as </a:t>
            </a:r>
            <a:r>
              <a:rPr lang="en-NZ" sz="1200" kern="1200" dirty="0" err="1">
                <a:solidFill>
                  <a:schemeClr val="tx1"/>
                </a:solidFill>
                <a:effectLst/>
                <a:latin typeface="+mn-lt"/>
                <a:ea typeface="+mn-ea"/>
                <a:cs typeface="+mn-cs"/>
              </a:rPr>
              <a:t>Talanoa</a:t>
            </a:r>
            <a:r>
              <a:rPr lang="en-NZ" sz="1200" kern="1200" dirty="0">
                <a:solidFill>
                  <a:schemeClr val="tx1"/>
                </a:solidFill>
                <a:effectLst/>
                <a:latin typeface="+mn-lt"/>
                <a:ea typeface="+mn-ea"/>
                <a:cs typeface="+mn-cs"/>
              </a:rPr>
              <a:t>. Tala means to inform or tell, as well as to ask or apply, Noa can mean nothing in particular. </a:t>
            </a:r>
            <a:r>
              <a:rPr lang="en-NZ" sz="1200" kern="1200" dirty="0" err="1">
                <a:solidFill>
                  <a:schemeClr val="tx1"/>
                </a:solidFill>
                <a:effectLst/>
                <a:latin typeface="+mn-lt"/>
                <a:ea typeface="+mn-ea"/>
                <a:cs typeface="+mn-cs"/>
              </a:rPr>
              <a:t>Talanoa</a:t>
            </a:r>
            <a:r>
              <a:rPr lang="en-NZ" sz="1200" kern="1200" dirty="0">
                <a:solidFill>
                  <a:schemeClr val="tx1"/>
                </a:solidFill>
                <a:effectLst/>
                <a:latin typeface="+mn-lt"/>
                <a:ea typeface="+mn-ea"/>
                <a:cs typeface="+mn-cs"/>
              </a:rPr>
              <a:t> is a research framework can occur in different forms from informing to interviewing, critical discussion and evaluation (Ministry of Education, 2018). </a:t>
            </a:r>
            <a:r>
              <a:rPr lang="en-NZ" sz="1200" kern="1200" dirty="0" err="1">
                <a:solidFill>
                  <a:schemeClr val="tx1"/>
                </a:solidFill>
                <a:effectLst/>
                <a:latin typeface="+mn-lt"/>
                <a:ea typeface="+mn-ea"/>
                <a:cs typeface="+mn-cs"/>
              </a:rPr>
              <a:t>Talanoa</a:t>
            </a:r>
            <a:r>
              <a:rPr lang="en-NZ" sz="1200" kern="1200" dirty="0">
                <a:solidFill>
                  <a:schemeClr val="tx1"/>
                </a:solidFill>
                <a:effectLst/>
                <a:latin typeface="+mn-lt"/>
                <a:ea typeface="+mn-ea"/>
                <a:cs typeface="+mn-cs"/>
              </a:rPr>
              <a:t> is important because it can form a community within the classroom; that fosters and demonstrates learning through conversation and builds relationships where all contributions are valued.</a:t>
            </a:r>
          </a:p>
          <a:p>
            <a:endParaRPr lang="en-NZ" dirty="0"/>
          </a:p>
        </p:txBody>
      </p:sp>
      <p:sp>
        <p:nvSpPr>
          <p:cNvPr id="4" name="Slide Number Placeholder 3"/>
          <p:cNvSpPr>
            <a:spLocks noGrp="1"/>
          </p:cNvSpPr>
          <p:nvPr>
            <p:ph type="sldNum" sz="quarter" idx="5"/>
          </p:nvPr>
        </p:nvSpPr>
        <p:spPr/>
        <p:txBody>
          <a:bodyPr/>
          <a:lstStyle/>
          <a:p>
            <a:fld id="{66D548F8-FBC5-46EC-8B73-FCA89EE47E4D}" type="slidenum">
              <a:rPr lang="en-NZ" smtClean="0"/>
              <a:t>4</a:t>
            </a:fld>
            <a:endParaRPr lang="en-NZ"/>
          </a:p>
        </p:txBody>
      </p:sp>
    </p:spTree>
    <p:extLst>
      <p:ext uri="{BB962C8B-B14F-4D97-AF65-F5344CB8AC3E}">
        <p14:creationId xmlns:p14="http://schemas.microsoft.com/office/powerpoint/2010/main" val="12330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4: One to one: </a:t>
            </a:r>
            <a:r>
              <a:rPr lang="en-NZ" sz="1200" i="1" kern="1200" dirty="0" err="1">
                <a:solidFill>
                  <a:schemeClr val="tx1"/>
                </a:solidFill>
                <a:effectLst/>
                <a:latin typeface="+mn-lt"/>
                <a:ea typeface="+mn-ea"/>
                <a:cs typeface="+mn-cs"/>
              </a:rPr>
              <a:t>Teu</a:t>
            </a:r>
            <a:r>
              <a:rPr lang="en-NZ" sz="1200" i="1" kern="1200" dirty="0">
                <a:solidFill>
                  <a:schemeClr val="tx1"/>
                </a:solidFill>
                <a:effectLst/>
                <a:latin typeface="+mn-lt"/>
                <a:ea typeface="+mn-ea"/>
                <a:cs typeface="+mn-cs"/>
              </a:rPr>
              <a:t> e </a:t>
            </a:r>
            <a:r>
              <a:rPr lang="en-NZ" sz="1200" i="1" kern="1200" dirty="0" err="1">
                <a:solidFill>
                  <a:schemeClr val="tx1"/>
                </a:solidFill>
                <a:effectLst/>
                <a:latin typeface="+mn-lt"/>
                <a:ea typeface="+mn-ea"/>
                <a:cs typeface="+mn-cs"/>
              </a:rPr>
              <a:t>Vā</a:t>
            </a:r>
            <a:r>
              <a:rPr lang="en-NZ" sz="1200" i="1"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One to one sessions as the educator in the teaching space is what I try to achieve as an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to ensure learner needs are planned for and met. Even in a short conversation with each learner, it is important for me to acknowledge their presence in the class and encourage their learning. This </a:t>
            </a:r>
            <a:r>
              <a:rPr lang="en-NZ" sz="1200" kern="1200" dirty="0" err="1">
                <a:solidFill>
                  <a:schemeClr val="tx1"/>
                </a:solidFill>
                <a:effectLst/>
                <a:latin typeface="+mn-lt"/>
                <a:ea typeface="+mn-ea"/>
                <a:cs typeface="+mn-cs"/>
              </a:rPr>
              <a:t>ako</a:t>
            </a:r>
            <a:r>
              <a:rPr lang="en-NZ" sz="1200" kern="1200" dirty="0">
                <a:solidFill>
                  <a:schemeClr val="tx1"/>
                </a:solidFill>
                <a:effectLst/>
                <a:latin typeface="+mn-lt"/>
                <a:ea typeface="+mn-ea"/>
                <a:cs typeface="+mn-cs"/>
              </a:rPr>
              <a:t> strategy refers to the Pacific concept of </a:t>
            </a:r>
            <a:r>
              <a:rPr lang="en-NZ" sz="1200" kern="1200" dirty="0" err="1">
                <a:solidFill>
                  <a:schemeClr val="tx1"/>
                </a:solidFill>
                <a:effectLst/>
                <a:latin typeface="+mn-lt"/>
                <a:ea typeface="+mn-ea"/>
                <a:cs typeface="+mn-cs"/>
              </a:rPr>
              <a:t>Teu</a:t>
            </a:r>
            <a:r>
              <a:rPr lang="en-NZ" sz="1200" kern="1200" dirty="0">
                <a:solidFill>
                  <a:schemeClr val="tx1"/>
                </a:solidFill>
                <a:effectLst/>
                <a:latin typeface="+mn-lt"/>
                <a:ea typeface="+mn-ea"/>
                <a:cs typeface="+mn-cs"/>
              </a:rPr>
              <a:t> le </a:t>
            </a:r>
            <a:r>
              <a:rPr lang="en-NZ" sz="1200" kern="1200" dirty="0" err="1">
                <a:solidFill>
                  <a:schemeClr val="tx1"/>
                </a:solidFill>
                <a:effectLst/>
                <a:latin typeface="+mn-lt"/>
                <a:ea typeface="+mn-ea"/>
                <a:cs typeface="+mn-cs"/>
              </a:rPr>
              <a:t>vā</a:t>
            </a:r>
            <a:r>
              <a:rPr lang="en-NZ" sz="1200" kern="1200" dirty="0">
                <a:solidFill>
                  <a:schemeClr val="tx1"/>
                </a:solidFill>
                <a:effectLst/>
                <a:latin typeface="+mn-lt"/>
                <a:ea typeface="+mn-ea"/>
                <a:cs typeface="+mn-cs"/>
              </a:rPr>
              <a:t>, this translates to nurturing the space between; this acknowledges the importance of relationships for understanding and communication between the educator and learner. As a learning space, the learners need to feel valued and respected for them to open up and share. Building trust and feeling safe for the learner's wellbeing is essential to the concept of </a:t>
            </a:r>
            <a:r>
              <a:rPr lang="en-NZ" sz="1200" kern="1200" dirty="0" err="1">
                <a:solidFill>
                  <a:schemeClr val="tx1"/>
                </a:solidFill>
                <a:effectLst/>
                <a:latin typeface="+mn-lt"/>
                <a:ea typeface="+mn-ea"/>
                <a:cs typeface="+mn-cs"/>
              </a:rPr>
              <a:t>Teu</a:t>
            </a:r>
            <a:r>
              <a:rPr lang="en-NZ" sz="1200" kern="1200" dirty="0">
                <a:solidFill>
                  <a:schemeClr val="tx1"/>
                </a:solidFill>
                <a:effectLst/>
                <a:latin typeface="+mn-lt"/>
                <a:ea typeface="+mn-ea"/>
                <a:cs typeface="+mn-cs"/>
              </a:rPr>
              <a:t> le </a:t>
            </a:r>
            <a:r>
              <a:rPr lang="en-NZ" sz="1200" kern="1200" dirty="0" err="1">
                <a:solidFill>
                  <a:schemeClr val="tx1"/>
                </a:solidFill>
                <a:effectLst/>
                <a:latin typeface="+mn-lt"/>
                <a:ea typeface="+mn-ea"/>
                <a:cs typeface="+mn-cs"/>
              </a:rPr>
              <a:t>vā</a:t>
            </a:r>
            <a:r>
              <a:rPr lang="en-NZ" sz="1200" kern="1200" dirty="0">
                <a:solidFill>
                  <a:schemeClr val="tx1"/>
                </a:solidFill>
                <a:effectLst/>
                <a:latin typeface="+mn-lt"/>
                <a:ea typeface="+mn-ea"/>
                <a:cs typeface="+mn-cs"/>
              </a:rPr>
              <a:t>; as we need to understand our place in relation to others. One to one sessions allows both educator and learner to communicate and connect through similarities and differences. </a:t>
            </a:r>
            <a:r>
              <a:rPr lang="en-NZ" sz="1200" kern="1200" dirty="0" err="1">
                <a:solidFill>
                  <a:schemeClr val="tx1"/>
                </a:solidFill>
                <a:effectLst/>
                <a:latin typeface="+mn-lt"/>
                <a:ea typeface="+mn-ea"/>
                <a:cs typeface="+mn-cs"/>
              </a:rPr>
              <a:t>Teu</a:t>
            </a:r>
            <a:r>
              <a:rPr lang="en-NZ" sz="1200" kern="1200" dirty="0">
                <a:solidFill>
                  <a:schemeClr val="tx1"/>
                </a:solidFill>
                <a:effectLst/>
                <a:latin typeface="+mn-lt"/>
                <a:ea typeface="+mn-ea"/>
                <a:cs typeface="+mn-cs"/>
              </a:rPr>
              <a:t> le </a:t>
            </a:r>
            <a:r>
              <a:rPr lang="en-NZ" sz="1200" kern="1200" dirty="0" err="1">
                <a:solidFill>
                  <a:schemeClr val="tx1"/>
                </a:solidFill>
                <a:effectLst/>
                <a:latin typeface="+mn-lt"/>
                <a:ea typeface="+mn-ea"/>
                <a:cs typeface="+mn-cs"/>
              </a:rPr>
              <a:t>va</a:t>
            </a:r>
            <a:r>
              <a:rPr lang="en-NZ" sz="1200" kern="1200" dirty="0">
                <a:solidFill>
                  <a:schemeClr val="tx1"/>
                </a:solidFill>
                <a:effectLst/>
                <a:latin typeface="+mn-lt"/>
                <a:ea typeface="+mn-ea"/>
                <a:cs typeface="+mn-cs"/>
              </a:rPr>
              <a:t> nurture, sustain and maintains a connection with the learner if there is healthy communication.</a:t>
            </a:r>
          </a:p>
          <a:p>
            <a:endParaRPr lang="en-NZ" dirty="0"/>
          </a:p>
        </p:txBody>
      </p:sp>
      <p:sp>
        <p:nvSpPr>
          <p:cNvPr id="4" name="Slide Number Placeholder 3"/>
          <p:cNvSpPr>
            <a:spLocks noGrp="1"/>
          </p:cNvSpPr>
          <p:nvPr>
            <p:ph type="sldNum" sz="quarter" idx="5"/>
          </p:nvPr>
        </p:nvSpPr>
        <p:spPr/>
        <p:txBody>
          <a:bodyPr/>
          <a:lstStyle/>
          <a:p>
            <a:fld id="{66D548F8-FBC5-46EC-8B73-FCA89EE47E4D}" type="slidenum">
              <a:rPr lang="en-NZ" smtClean="0"/>
              <a:t>5</a:t>
            </a:fld>
            <a:endParaRPr lang="en-NZ"/>
          </a:p>
        </p:txBody>
      </p:sp>
    </p:spTree>
    <p:extLst>
      <p:ext uri="{BB962C8B-B14F-4D97-AF65-F5344CB8AC3E}">
        <p14:creationId xmlns:p14="http://schemas.microsoft.com/office/powerpoint/2010/main" val="330820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42858" y="4600708"/>
            <a:ext cx="9138317" cy="4257576"/>
          </a:xfrm>
          <a:prstGeom prst="rect">
            <a:avLst/>
          </a:prstGeom>
        </p:spPr>
        <p:txBody>
          <a:bodyPr wrap="square" lIns="0" tIns="0" rIns="0" bIns="0" rtlCol="0" anchor="t">
            <a:spAutoFit/>
          </a:bodyPr>
          <a:lstStyle/>
          <a:p>
            <a:pPr>
              <a:lnSpc>
                <a:spcPts val="16600"/>
              </a:lnSpc>
            </a:pPr>
            <a:r>
              <a:rPr lang="en-US" sz="20000" spc="-420" dirty="0">
                <a:solidFill>
                  <a:srgbClr val="E76E3C"/>
                </a:solidFill>
                <a:latin typeface="Impact" panose="020B0806030902050204" pitchFamily="34" charset="0"/>
              </a:rPr>
              <a:t>AKO </a:t>
            </a:r>
            <a:r>
              <a:rPr lang="en-US" sz="15000" spc="-420" dirty="0">
                <a:solidFill>
                  <a:srgbClr val="E76E3C"/>
                </a:solidFill>
                <a:latin typeface="Impact" panose="020B0806030902050204" pitchFamily="34" charset="0"/>
              </a:rPr>
              <a:t>STRATEGIES</a:t>
            </a:r>
          </a:p>
        </p:txBody>
      </p:sp>
      <p:pic>
        <p:nvPicPr>
          <p:cNvPr id="3" name="Picture 3"/>
          <p:cNvPicPr>
            <a:picLocks noChangeAspect="1"/>
          </p:cNvPicPr>
          <p:nvPr/>
        </p:nvPicPr>
        <p:blipFill>
          <a:blip r:embed="rId5"/>
          <a:srcRect/>
          <a:stretch>
            <a:fillRect/>
          </a:stretch>
        </p:blipFill>
        <p:spPr>
          <a:xfrm>
            <a:off x="0" y="2854264"/>
            <a:ext cx="7078256" cy="4724736"/>
          </a:xfrm>
          <a:prstGeom prst="rect">
            <a:avLst/>
          </a:prstGeom>
        </p:spPr>
      </p:pic>
      <p:pic>
        <p:nvPicPr>
          <p:cNvPr id="4" name="Picture 4"/>
          <p:cNvPicPr>
            <a:picLocks noChangeAspect="1"/>
          </p:cNvPicPr>
          <p:nvPr/>
        </p:nvPicPr>
        <p:blipFill>
          <a:blip r:embed="rId6"/>
          <a:srcRect/>
          <a:stretch>
            <a:fillRect/>
          </a:stretch>
        </p:blipFill>
        <p:spPr>
          <a:xfrm>
            <a:off x="5733761" y="5813209"/>
            <a:ext cx="3007138" cy="1608819"/>
          </a:xfrm>
          <a:prstGeom prst="rect">
            <a:avLst/>
          </a:prstGeom>
        </p:spPr>
      </p:pic>
      <p:pic>
        <p:nvPicPr>
          <p:cNvPr id="5" name="Picture 5"/>
          <p:cNvPicPr>
            <a:picLocks noChangeAspect="1"/>
          </p:cNvPicPr>
          <p:nvPr/>
        </p:nvPicPr>
        <p:blipFill>
          <a:blip r:embed="rId7"/>
          <a:srcRect/>
          <a:stretch>
            <a:fillRect/>
          </a:stretch>
        </p:blipFill>
        <p:spPr>
          <a:xfrm>
            <a:off x="12339353" y="8346847"/>
            <a:ext cx="3304682" cy="313945"/>
          </a:xfrm>
          <a:prstGeom prst="rect">
            <a:avLst/>
          </a:prstGeom>
        </p:spPr>
      </p:pic>
      <p:pic>
        <p:nvPicPr>
          <p:cNvPr id="6" name="Picture 6"/>
          <p:cNvPicPr>
            <a:picLocks noChangeAspect="1"/>
          </p:cNvPicPr>
          <p:nvPr/>
        </p:nvPicPr>
        <p:blipFill>
          <a:blip r:embed="rId8"/>
          <a:srcRect/>
          <a:stretch>
            <a:fillRect/>
          </a:stretch>
        </p:blipFill>
        <p:spPr>
          <a:xfrm rot="7353516">
            <a:off x="15263679" y="1426784"/>
            <a:ext cx="2435160" cy="852306"/>
          </a:xfrm>
          <a:prstGeom prst="rect">
            <a:avLst/>
          </a:prstGeom>
        </p:spPr>
      </p:pic>
      <p:sp>
        <p:nvSpPr>
          <p:cNvPr id="7" name="AutoShape 7"/>
          <p:cNvSpPr/>
          <p:nvPr/>
        </p:nvSpPr>
        <p:spPr>
          <a:xfrm>
            <a:off x="414181" y="450788"/>
            <a:ext cx="11422" cy="295070"/>
          </a:xfrm>
          <a:prstGeom prst="rect">
            <a:avLst/>
          </a:prstGeom>
          <a:solidFill>
            <a:srgbClr val="000000"/>
          </a:solidFill>
        </p:spPr>
      </p:sp>
      <p:pic>
        <p:nvPicPr>
          <p:cNvPr id="8" name="Picture 8"/>
          <p:cNvPicPr>
            <a:picLocks noChangeAspect="1"/>
          </p:cNvPicPr>
          <p:nvPr/>
        </p:nvPicPr>
        <p:blipFill>
          <a:blip r:embed="rId9"/>
          <a:srcRect/>
          <a:stretch>
            <a:fillRect/>
          </a:stretch>
        </p:blipFill>
        <p:spPr>
          <a:xfrm>
            <a:off x="7176913" y="3595176"/>
            <a:ext cx="1813097" cy="278451"/>
          </a:xfrm>
          <a:prstGeom prst="rect">
            <a:avLst/>
          </a:prstGeom>
        </p:spPr>
      </p:pic>
      <p:sp>
        <p:nvSpPr>
          <p:cNvPr id="9" name="TextBox 9"/>
          <p:cNvSpPr txBox="1"/>
          <p:nvPr/>
        </p:nvSpPr>
        <p:spPr>
          <a:xfrm>
            <a:off x="11809720" y="3529915"/>
            <a:ext cx="4039251" cy="3334624"/>
          </a:xfrm>
          <a:prstGeom prst="rect">
            <a:avLst/>
          </a:prstGeom>
        </p:spPr>
        <p:txBody>
          <a:bodyPr lIns="0" tIns="0" rIns="0" bIns="0" rtlCol="0" anchor="t">
            <a:spAutoFit/>
          </a:bodyPr>
          <a:lstStyle/>
          <a:p>
            <a:pPr algn="l">
              <a:lnSpc>
                <a:spcPts val="6483"/>
              </a:lnSpc>
            </a:pPr>
            <a:r>
              <a:rPr lang="en-US" sz="6483" spc="259" dirty="0">
                <a:solidFill>
                  <a:srgbClr val="000000"/>
                </a:solidFill>
                <a:latin typeface="Abys"/>
              </a:rPr>
              <a:t>FONOFALE TIVAEVAE</a:t>
            </a:r>
          </a:p>
          <a:p>
            <a:pPr algn="l">
              <a:lnSpc>
                <a:spcPts val="6483"/>
              </a:lnSpc>
            </a:pPr>
            <a:r>
              <a:rPr lang="en-US" sz="6483" spc="259" dirty="0">
                <a:solidFill>
                  <a:srgbClr val="000000"/>
                </a:solidFill>
                <a:latin typeface="Abys"/>
              </a:rPr>
              <a:t>TALANOA</a:t>
            </a:r>
          </a:p>
          <a:p>
            <a:pPr algn="l">
              <a:lnSpc>
                <a:spcPts val="6483"/>
              </a:lnSpc>
            </a:pPr>
            <a:r>
              <a:rPr lang="en-US" sz="6483" spc="259" dirty="0">
                <a:solidFill>
                  <a:srgbClr val="000000"/>
                </a:solidFill>
                <a:latin typeface="Abys"/>
              </a:rPr>
              <a:t>TEU LE VA</a:t>
            </a:r>
          </a:p>
        </p:txBody>
      </p:sp>
      <p:grpSp>
        <p:nvGrpSpPr>
          <p:cNvPr id="10" name="Group 10"/>
          <p:cNvGrpSpPr/>
          <p:nvPr/>
        </p:nvGrpSpPr>
        <p:grpSpPr>
          <a:xfrm>
            <a:off x="565983" y="405099"/>
            <a:ext cx="3668137" cy="384542"/>
            <a:chOff x="0" y="0"/>
            <a:chExt cx="4890850" cy="512723"/>
          </a:xfrm>
        </p:grpSpPr>
        <p:sp>
          <p:nvSpPr>
            <p:cNvPr id="11" name="TextBox 11"/>
            <p:cNvSpPr txBox="1"/>
            <p:nvPr/>
          </p:nvSpPr>
          <p:spPr>
            <a:xfrm>
              <a:off x="0" y="-57150"/>
              <a:ext cx="4890850"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Bold"/>
                </a:rPr>
                <a:t>Adult</a:t>
              </a:r>
              <a:r>
                <a:rPr lang="en-US" sz="1199" u="none" spc="23">
                  <a:solidFill>
                    <a:srgbClr val="000000"/>
                  </a:solidFill>
                  <a:latin typeface="HK Grotesk Bold"/>
                </a:rPr>
                <a:t> Education Semester A 2020 </a:t>
              </a:r>
            </a:p>
          </p:txBody>
        </p:sp>
        <p:sp>
          <p:nvSpPr>
            <p:cNvPr id="12" name="TextBox 12"/>
            <p:cNvSpPr txBox="1"/>
            <p:nvPr/>
          </p:nvSpPr>
          <p:spPr>
            <a:xfrm>
              <a:off x="0" y="216979"/>
              <a:ext cx="4890850"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Light"/>
                </a:rPr>
                <a:t>Kaiako: Sheryl Waru | Tauira: Benita Simati-Kumar</a:t>
              </a:r>
            </a:p>
          </p:txBody>
        </p:sp>
      </p:grpSp>
      <p:sp>
        <p:nvSpPr>
          <p:cNvPr id="13" name="TextBox 13"/>
          <p:cNvSpPr txBox="1"/>
          <p:nvPr/>
        </p:nvSpPr>
        <p:spPr>
          <a:xfrm>
            <a:off x="7237330" y="2896604"/>
            <a:ext cx="3277705" cy="706043"/>
          </a:xfrm>
          <a:prstGeom prst="rect">
            <a:avLst/>
          </a:prstGeom>
        </p:spPr>
        <p:txBody>
          <a:bodyPr lIns="0" tIns="0" rIns="0" bIns="0" rtlCol="0" anchor="t">
            <a:spAutoFit/>
          </a:bodyPr>
          <a:lstStyle/>
          <a:p>
            <a:pPr>
              <a:lnSpc>
                <a:spcPts val="2700"/>
              </a:lnSpc>
            </a:pPr>
            <a:r>
              <a:rPr lang="en-US" sz="2700" spc="108" dirty="0">
                <a:solidFill>
                  <a:srgbClr val="000000"/>
                </a:solidFill>
                <a:latin typeface="WC Mano Negra Bold"/>
              </a:rPr>
              <a:t>TEACHER:</a:t>
            </a:r>
          </a:p>
          <a:p>
            <a:pPr>
              <a:lnSpc>
                <a:spcPts val="2700"/>
              </a:lnSpc>
            </a:pPr>
            <a:r>
              <a:rPr lang="en-US" sz="2700" spc="108" dirty="0">
                <a:solidFill>
                  <a:srgbClr val="000000"/>
                </a:solidFill>
                <a:latin typeface="WC Mano Negra Bold"/>
              </a:rPr>
              <a:t>BENITA SIMATI-KUMAR</a:t>
            </a:r>
          </a:p>
        </p:txBody>
      </p:sp>
      <p:sp>
        <p:nvSpPr>
          <p:cNvPr id="14" name="TextBox 14"/>
          <p:cNvSpPr txBox="1"/>
          <p:nvPr/>
        </p:nvSpPr>
        <p:spPr>
          <a:xfrm>
            <a:off x="7237330" y="4073126"/>
            <a:ext cx="1288865" cy="363499"/>
          </a:xfrm>
          <a:prstGeom prst="rect">
            <a:avLst/>
          </a:prstGeom>
        </p:spPr>
        <p:txBody>
          <a:bodyPr lIns="0" tIns="0" rIns="0" bIns="0" rtlCol="0" anchor="t">
            <a:spAutoFit/>
          </a:bodyPr>
          <a:lstStyle/>
          <a:p>
            <a:pPr>
              <a:lnSpc>
                <a:spcPts val="2700"/>
              </a:lnSpc>
            </a:pPr>
            <a:r>
              <a:rPr lang="en-US" sz="2700" spc="108">
                <a:solidFill>
                  <a:srgbClr val="000000"/>
                </a:solidFill>
                <a:latin typeface="WC Mano Negra Bold"/>
              </a:rPr>
              <a:t>2020</a:t>
            </a:r>
          </a:p>
        </p:txBody>
      </p:sp>
      <p:pic>
        <p:nvPicPr>
          <p:cNvPr id="16" name="Audio 15">
            <a:hlinkClick r:id="" action="ppaction://media"/>
            <a:extLst>
              <a:ext uri="{FF2B5EF4-FFF2-40B4-BE49-F238E27FC236}">
                <a16:creationId xmlns:a16="http://schemas.microsoft.com/office/drawing/2014/main" id="{FB693C57-D8E0-47CB-A34B-E977E15E9D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12"/>
    </mc:Choice>
    <mc:Fallback>
      <p:transition spd="slow" advTm="3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rot="-732360">
            <a:off x="6445284" y="8542738"/>
            <a:ext cx="1579350" cy="434321"/>
          </a:xfrm>
          <a:prstGeom prst="rect">
            <a:avLst/>
          </a:prstGeom>
        </p:spPr>
      </p:pic>
      <p:pic>
        <p:nvPicPr>
          <p:cNvPr id="3" name="Picture 3"/>
          <p:cNvPicPr>
            <a:picLocks noChangeAspect="1"/>
          </p:cNvPicPr>
          <p:nvPr/>
        </p:nvPicPr>
        <p:blipFill>
          <a:blip r:embed="rId6">
            <a:alphaModFix amt="20999"/>
          </a:blip>
          <a:srcRect/>
          <a:stretch>
            <a:fillRect/>
          </a:stretch>
        </p:blipFill>
        <p:spPr>
          <a:xfrm rot="2452263">
            <a:off x="6099511" y="679252"/>
            <a:ext cx="3906370" cy="4913673"/>
          </a:xfrm>
          <a:prstGeom prst="rect">
            <a:avLst/>
          </a:prstGeom>
        </p:spPr>
      </p:pic>
      <p:pic>
        <p:nvPicPr>
          <p:cNvPr id="4" name="Picture 4"/>
          <p:cNvPicPr>
            <a:picLocks noChangeAspect="1"/>
          </p:cNvPicPr>
          <p:nvPr/>
        </p:nvPicPr>
        <p:blipFill>
          <a:blip r:embed="rId7"/>
          <a:srcRect/>
          <a:stretch>
            <a:fillRect/>
          </a:stretch>
        </p:blipFill>
        <p:spPr>
          <a:xfrm rot="-5271260">
            <a:off x="15109035" y="4703634"/>
            <a:ext cx="1644357" cy="879731"/>
          </a:xfrm>
          <a:prstGeom prst="rect">
            <a:avLst/>
          </a:prstGeom>
        </p:spPr>
      </p:pic>
      <p:sp>
        <p:nvSpPr>
          <p:cNvPr id="5" name="AutoShape 5"/>
          <p:cNvSpPr/>
          <p:nvPr/>
        </p:nvSpPr>
        <p:spPr>
          <a:xfrm>
            <a:off x="414181" y="450788"/>
            <a:ext cx="11422" cy="295070"/>
          </a:xfrm>
          <a:prstGeom prst="rect">
            <a:avLst/>
          </a:prstGeom>
          <a:solidFill>
            <a:srgbClr val="000000"/>
          </a:solidFill>
        </p:spPr>
      </p:sp>
      <p:pic>
        <p:nvPicPr>
          <p:cNvPr id="6" name="Picture 6"/>
          <p:cNvPicPr>
            <a:picLocks noChangeAspect="1"/>
          </p:cNvPicPr>
          <p:nvPr/>
        </p:nvPicPr>
        <p:blipFill>
          <a:blip r:embed="rId8"/>
          <a:srcRect/>
          <a:stretch>
            <a:fillRect/>
          </a:stretch>
        </p:blipFill>
        <p:spPr>
          <a:xfrm>
            <a:off x="1028700" y="3942463"/>
            <a:ext cx="6675145" cy="4324938"/>
          </a:xfrm>
          <a:prstGeom prst="rect">
            <a:avLst/>
          </a:prstGeom>
        </p:spPr>
      </p:pic>
      <p:sp>
        <p:nvSpPr>
          <p:cNvPr id="7" name="TextBox 7"/>
          <p:cNvSpPr txBox="1"/>
          <p:nvPr/>
        </p:nvSpPr>
        <p:spPr>
          <a:xfrm>
            <a:off x="440842" y="1383809"/>
            <a:ext cx="14799157" cy="1872500"/>
          </a:xfrm>
          <a:prstGeom prst="rect">
            <a:avLst/>
          </a:prstGeom>
        </p:spPr>
        <p:txBody>
          <a:bodyPr wrap="square" lIns="0" tIns="0" rIns="0" bIns="0" rtlCol="0" anchor="t">
            <a:spAutoFit/>
          </a:bodyPr>
          <a:lstStyle/>
          <a:p>
            <a:pPr>
              <a:lnSpc>
                <a:spcPts val="7325"/>
              </a:lnSpc>
            </a:pPr>
            <a:r>
              <a:rPr lang="en-US" sz="8826" spc="-185" dirty="0">
                <a:solidFill>
                  <a:srgbClr val="E76E3C"/>
                </a:solidFill>
                <a:latin typeface="Impact" panose="020B0806030902050204" pitchFamily="34" charset="0"/>
              </a:rPr>
              <a:t>AKO STRATEGY 1</a:t>
            </a:r>
          </a:p>
          <a:p>
            <a:pPr>
              <a:lnSpc>
                <a:spcPts val="7325"/>
              </a:lnSpc>
            </a:pPr>
            <a:r>
              <a:rPr lang="en-US" sz="8800" spc="-185" dirty="0">
                <a:solidFill>
                  <a:srgbClr val="E76E3C"/>
                </a:solidFill>
                <a:latin typeface="Impact" panose="020B0806030902050204" pitchFamily="34" charset="0"/>
              </a:rPr>
              <a:t>SETTING THE TONE FOR YOUR CLASS:</a:t>
            </a:r>
          </a:p>
        </p:txBody>
      </p:sp>
      <p:grpSp>
        <p:nvGrpSpPr>
          <p:cNvPr id="8" name="Group 8"/>
          <p:cNvGrpSpPr/>
          <p:nvPr/>
        </p:nvGrpSpPr>
        <p:grpSpPr>
          <a:xfrm>
            <a:off x="9519679" y="4428657"/>
            <a:ext cx="5209459" cy="3382454"/>
            <a:chOff x="0" y="85725"/>
            <a:chExt cx="6945945" cy="4509939"/>
          </a:xfrm>
        </p:grpSpPr>
        <p:sp>
          <p:nvSpPr>
            <p:cNvPr id="9" name="TextBox 9"/>
            <p:cNvSpPr txBox="1"/>
            <p:nvPr/>
          </p:nvSpPr>
          <p:spPr>
            <a:xfrm>
              <a:off x="0" y="1245686"/>
              <a:ext cx="6945945" cy="3349978"/>
            </a:xfrm>
            <a:prstGeom prst="rect">
              <a:avLst/>
            </a:prstGeom>
          </p:spPr>
          <p:txBody>
            <a:bodyPr lIns="0" tIns="0" rIns="0" bIns="0" rtlCol="0" anchor="t">
              <a:spAutoFit/>
            </a:bodyPr>
            <a:lstStyle/>
            <a:p>
              <a:pPr marL="0" lvl="0" indent="0" algn="l">
                <a:lnSpc>
                  <a:spcPts val="3294"/>
                </a:lnSpc>
                <a:spcBef>
                  <a:spcPct val="0"/>
                </a:spcBef>
              </a:pPr>
              <a:r>
                <a:rPr lang="en-US" sz="2400" spc="41" dirty="0">
                  <a:solidFill>
                    <a:srgbClr val="000000"/>
                  </a:solidFill>
                  <a:latin typeface="Bahnschrift Light Condensed" panose="020B0502040204020203" pitchFamily="34" charset="0"/>
                  <a:cs typeface="Adobe Devanagari" panose="02040503050201020203" pitchFamily="18" charset="0"/>
                </a:rPr>
                <a:t>For </a:t>
              </a:r>
              <a:r>
                <a:rPr lang="en-US" sz="2400" spc="32" dirty="0">
                  <a:solidFill>
                    <a:srgbClr val="000000"/>
                  </a:solidFill>
                  <a:latin typeface="Bahnschrift Light Condensed" panose="020B0502040204020203" pitchFamily="34" charset="0"/>
                  <a:cs typeface="Adobe Devanagari" panose="02040503050201020203" pitchFamily="18" charset="0"/>
                </a:rPr>
                <a:t>the beginning of each session, it is important for me as a Pacific educator to acknow</a:t>
              </a:r>
              <a:r>
                <a:rPr lang="en-US" sz="2400" spc="41" dirty="0">
                  <a:solidFill>
                    <a:srgbClr val="000000"/>
                  </a:solidFill>
                  <a:latin typeface="Bahnschrift Light Condensed" panose="020B0502040204020203" pitchFamily="34" charset="0"/>
                  <a:cs typeface="Adobe Devanagari" panose="02040503050201020203" pitchFamily="18" charset="0"/>
                </a:rPr>
                <a:t>ledge the spiritual wellbeing of my learners; irrespective of their race, religion or cultural background a prayer (</a:t>
              </a:r>
              <a:r>
                <a:rPr lang="en-US" sz="2400" spc="41" dirty="0" err="1">
                  <a:solidFill>
                    <a:srgbClr val="000000"/>
                  </a:solidFill>
                  <a:latin typeface="Bahnschrift Light Condensed" panose="020B0502040204020203" pitchFamily="34" charset="0"/>
                  <a:cs typeface="Adobe Devanagari" panose="02040503050201020203" pitchFamily="18" charset="0"/>
                </a:rPr>
                <a:t>l</a:t>
              </a:r>
              <a:r>
                <a:rPr lang="en-US" sz="2400" u="none" spc="41" dirty="0" err="1">
                  <a:solidFill>
                    <a:srgbClr val="000000"/>
                  </a:solidFill>
                  <a:latin typeface="Bahnschrift Light Condensed" panose="020B0502040204020203" pitchFamily="34" charset="0"/>
                  <a:cs typeface="Adobe Devanagari" panose="02040503050201020203" pitchFamily="18" charset="0"/>
                </a:rPr>
                <a:t>otu</a:t>
              </a:r>
              <a:r>
                <a:rPr lang="en-US" sz="2400" u="none" spc="41" dirty="0">
                  <a:solidFill>
                    <a:srgbClr val="000000"/>
                  </a:solidFill>
                  <a:latin typeface="Bahnschrift Light Condensed" panose="020B0502040204020203" pitchFamily="34" charset="0"/>
                  <a:cs typeface="Adobe Devanagari" panose="02040503050201020203" pitchFamily="18" charset="0"/>
                </a:rPr>
                <a:t> or </a:t>
              </a:r>
              <a:r>
                <a:rPr lang="en-US" sz="2400" u="none" spc="41" dirty="0" err="1">
                  <a:solidFill>
                    <a:srgbClr val="000000"/>
                  </a:solidFill>
                  <a:latin typeface="Bahnschrift Light Condensed" panose="020B0502040204020203" pitchFamily="34" charset="0"/>
                  <a:cs typeface="Adobe Devanagari" panose="02040503050201020203" pitchFamily="18" charset="0"/>
                </a:rPr>
                <a:t>karakia</a:t>
              </a:r>
              <a:r>
                <a:rPr lang="en-US" sz="2400" u="none" spc="41" dirty="0">
                  <a:solidFill>
                    <a:srgbClr val="000000"/>
                  </a:solidFill>
                  <a:latin typeface="Bahnschrift Light Condensed" panose="020B0502040204020203" pitchFamily="34" charset="0"/>
                  <a:cs typeface="Adobe Devanagari" panose="02040503050201020203" pitchFamily="18" charset="0"/>
                </a:rPr>
                <a:t>) is effective.</a:t>
              </a:r>
            </a:p>
            <a:p>
              <a:pPr marL="0" lvl="0" indent="0" algn="l">
                <a:lnSpc>
                  <a:spcPts val="3294"/>
                </a:lnSpc>
                <a:spcBef>
                  <a:spcPct val="0"/>
                </a:spcBef>
              </a:pPr>
              <a:endParaRPr lang="en-US" sz="2058" u="none" spc="41" dirty="0">
                <a:solidFill>
                  <a:srgbClr val="000000"/>
                </a:solidFill>
                <a:latin typeface="HK Grotesk Light"/>
              </a:endParaRPr>
            </a:p>
          </p:txBody>
        </p:sp>
        <p:sp>
          <p:nvSpPr>
            <p:cNvPr id="10" name="TextBox 10"/>
            <p:cNvSpPr txBox="1"/>
            <p:nvPr/>
          </p:nvSpPr>
          <p:spPr>
            <a:xfrm>
              <a:off x="0" y="85725"/>
              <a:ext cx="6945945" cy="934359"/>
            </a:xfrm>
            <a:prstGeom prst="rect">
              <a:avLst/>
            </a:prstGeom>
          </p:spPr>
          <p:txBody>
            <a:bodyPr lIns="0" tIns="0" rIns="0" bIns="0" rtlCol="0" anchor="t">
              <a:spAutoFit/>
            </a:bodyPr>
            <a:lstStyle/>
            <a:p>
              <a:pPr>
                <a:lnSpc>
                  <a:spcPts val="5215"/>
                </a:lnSpc>
              </a:pPr>
              <a:r>
                <a:rPr lang="en-US" sz="5215" spc="-255" dirty="0">
                  <a:solidFill>
                    <a:srgbClr val="000000"/>
                  </a:solidFill>
                  <a:latin typeface="WC Mano Negra Bold" panose="020B0604020202020204" charset="0"/>
                </a:rPr>
                <a:t>Example </a:t>
              </a:r>
            </a:p>
          </p:txBody>
        </p:sp>
      </p:grpSp>
      <p:grpSp>
        <p:nvGrpSpPr>
          <p:cNvPr id="11" name="Group 11"/>
          <p:cNvGrpSpPr/>
          <p:nvPr/>
        </p:nvGrpSpPr>
        <p:grpSpPr>
          <a:xfrm>
            <a:off x="565983" y="406051"/>
            <a:ext cx="3554816" cy="384542"/>
            <a:chOff x="0" y="0"/>
            <a:chExt cx="4739755" cy="512723"/>
          </a:xfrm>
        </p:grpSpPr>
        <p:sp>
          <p:nvSpPr>
            <p:cNvPr id="12" name="TextBox 12"/>
            <p:cNvSpPr txBox="1"/>
            <p:nvPr/>
          </p:nvSpPr>
          <p:spPr>
            <a:xfrm>
              <a:off x="0" y="-57150"/>
              <a:ext cx="4739755"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Bold"/>
                </a:rPr>
                <a:t>Adult</a:t>
              </a:r>
              <a:r>
                <a:rPr lang="en-US" sz="1199" u="none" spc="23">
                  <a:solidFill>
                    <a:srgbClr val="000000"/>
                  </a:solidFill>
                  <a:latin typeface="HK Grotesk Bold"/>
                </a:rPr>
                <a:t> Education Semester A 2020 </a:t>
              </a:r>
            </a:p>
          </p:txBody>
        </p:sp>
        <p:sp>
          <p:nvSpPr>
            <p:cNvPr id="13" name="TextBox 13"/>
            <p:cNvSpPr txBox="1"/>
            <p:nvPr/>
          </p:nvSpPr>
          <p:spPr>
            <a:xfrm>
              <a:off x="0" y="216979"/>
              <a:ext cx="4739755"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Light"/>
                </a:rPr>
                <a:t>Kaiako: Sheryl Waru| Tauira: Benita Simati-Kumar</a:t>
              </a:r>
            </a:p>
          </p:txBody>
        </p:sp>
      </p:grpSp>
      <p:sp>
        <p:nvSpPr>
          <p:cNvPr id="14" name="TextBox 14"/>
          <p:cNvSpPr txBox="1"/>
          <p:nvPr/>
        </p:nvSpPr>
        <p:spPr>
          <a:xfrm>
            <a:off x="12006267" y="3225003"/>
            <a:ext cx="5157503" cy="1234767"/>
          </a:xfrm>
          <a:prstGeom prst="rect">
            <a:avLst/>
          </a:prstGeom>
        </p:spPr>
        <p:txBody>
          <a:bodyPr lIns="0" tIns="0" rIns="0" bIns="0" rtlCol="0" anchor="t">
            <a:spAutoFit/>
          </a:bodyPr>
          <a:lstStyle/>
          <a:p>
            <a:pPr algn="l">
              <a:lnSpc>
                <a:spcPts val="9227"/>
              </a:lnSpc>
            </a:pPr>
            <a:r>
              <a:rPr lang="en-US" sz="9227" spc="369" dirty="0">
                <a:solidFill>
                  <a:srgbClr val="000000"/>
                </a:solidFill>
                <a:latin typeface="Abys"/>
              </a:rPr>
              <a:t>FONOFALE </a:t>
            </a:r>
          </a:p>
        </p:txBody>
      </p:sp>
      <p:pic>
        <p:nvPicPr>
          <p:cNvPr id="17" name="Audio 16">
            <a:hlinkClick r:id="" action="ppaction://media"/>
            <a:extLst>
              <a:ext uri="{FF2B5EF4-FFF2-40B4-BE49-F238E27FC236}">
                <a16:creationId xmlns:a16="http://schemas.microsoft.com/office/drawing/2014/main" id="{14C2C2B0-F28F-4F90-AE8C-EADE3CC658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110"/>
    </mc:Choice>
    <mc:Fallback>
      <p:transition spd="slow" advTm="8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5503" y="1255282"/>
            <a:ext cx="7557572" cy="5078313"/>
          </a:xfrm>
          <a:prstGeom prst="rect">
            <a:avLst/>
          </a:prstGeom>
        </p:spPr>
        <p:txBody>
          <a:bodyPr lIns="0" tIns="0" rIns="0" bIns="0" rtlCol="0" anchor="t">
            <a:spAutoFit/>
          </a:bodyPr>
          <a:lstStyle/>
          <a:p>
            <a:pPr>
              <a:lnSpc>
                <a:spcPts val="9878"/>
              </a:lnSpc>
            </a:pPr>
            <a:r>
              <a:rPr lang="en-US" sz="11901" spc="-249" dirty="0">
                <a:solidFill>
                  <a:srgbClr val="E76E3C"/>
                </a:solidFill>
                <a:latin typeface="Impact" panose="020B0806030902050204" pitchFamily="34" charset="0"/>
              </a:rPr>
              <a:t>AKO STRATEGY 2 GROUP ACTIVITIES:</a:t>
            </a:r>
          </a:p>
        </p:txBody>
      </p:sp>
      <p:pic>
        <p:nvPicPr>
          <p:cNvPr id="3" name="Picture 3"/>
          <p:cNvPicPr>
            <a:picLocks noChangeAspect="1"/>
          </p:cNvPicPr>
          <p:nvPr/>
        </p:nvPicPr>
        <p:blipFill>
          <a:blip r:embed="rId5"/>
          <a:srcRect/>
          <a:stretch>
            <a:fillRect/>
          </a:stretch>
        </p:blipFill>
        <p:spPr>
          <a:xfrm>
            <a:off x="10089229" y="2004824"/>
            <a:ext cx="8198771" cy="5465847"/>
          </a:xfrm>
          <a:prstGeom prst="rect">
            <a:avLst/>
          </a:prstGeom>
        </p:spPr>
      </p:pic>
      <p:pic>
        <p:nvPicPr>
          <p:cNvPr id="4" name="Picture 4"/>
          <p:cNvPicPr>
            <a:picLocks noChangeAspect="1"/>
          </p:cNvPicPr>
          <p:nvPr/>
        </p:nvPicPr>
        <p:blipFill>
          <a:blip r:embed="rId6"/>
          <a:srcRect/>
          <a:stretch>
            <a:fillRect/>
          </a:stretch>
        </p:blipFill>
        <p:spPr>
          <a:xfrm rot="7774806">
            <a:off x="9948609" y="1306836"/>
            <a:ext cx="2449081" cy="1395976"/>
          </a:xfrm>
          <a:prstGeom prst="rect">
            <a:avLst/>
          </a:prstGeom>
        </p:spPr>
      </p:pic>
      <p:pic>
        <p:nvPicPr>
          <p:cNvPr id="5" name="Picture 5"/>
          <p:cNvPicPr>
            <a:picLocks noChangeAspect="1"/>
          </p:cNvPicPr>
          <p:nvPr/>
        </p:nvPicPr>
        <p:blipFill>
          <a:blip r:embed="rId7"/>
          <a:srcRect/>
          <a:stretch>
            <a:fillRect/>
          </a:stretch>
        </p:blipFill>
        <p:spPr>
          <a:xfrm>
            <a:off x="7186909" y="4738991"/>
            <a:ext cx="2332273" cy="358185"/>
          </a:xfrm>
          <a:prstGeom prst="rect">
            <a:avLst/>
          </a:prstGeom>
        </p:spPr>
      </p:pic>
      <p:sp>
        <p:nvSpPr>
          <p:cNvPr id="6" name="AutoShape 6"/>
          <p:cNvSpPr/>
          <p:nvPr/>
        </p:nvSpPr>
        <p:spPr>
          <a:xfrm>
            <a:off x="414181" y="450788"/>
            <a:ext cx="11422" cy="295070"/>
          </a:xfrm>
          <a:prstGeom prst="rect">
            <a:avLst/>
          </a:prstGeom>
          <a:solidFill>
            <a:srgbClr val="000000"/>
          </a:solidFill>
        </p:spPr>
      </p:sp>
      <p:sp>
        <p:nvSpPr>
          <p:cNvPr id="7" name="TextBox 7"/>
          <p:cNvSpPr txBox="1"/>
          <p:nvPr/>
        </p:nvSpPr>
        <p:spPr>
          <a:xfrm>
            <a:off x="4873165" y="3513016"/>
            <a:ext cx="5246544" cy="1321883"/>
          </a:xfrm>
          <a:prstGeom prst="rect">
            <a:avLst/>
          </a:prstGeom>
        </p:spPr>
        <p:txBody>
          <a:bodyPr lIns="0" tIns="0" rIns="0" bIns="0" rtlCol="0" anchor="t">
            <a:spAutoFit/>
          </a:bodyPr>
          <a:lstStyle/>
          <a:p>
            <a:pPr algn="l">
              <a:lnSpc>
                <a:spcPts val="9861"/>
              </a:lnSpc>
            </a:pPr>
            <a:r>
              <a:rPr lang="en-US" sz="9861" spc="394" dirty="0">
                <a:solidFill>
                  <a:srgbClr val="000000"/>
                </a:solidFill>
                <a:latin typeface="Abys"/>
              </a:rPr>
              <a:t>TIVAEVAE</a:t>
            </a:r>
          </a:p>
        </p:txBody>
      </p:sp>
      <p:grpSp>
        <p:nvGrpSpPr>
          <p:cNvPr id="8" name="Group 8"/>
          <p:cNvGrpSpPr/>
          <p:nvPr/>
        </p:nvGrpSpPr>
        <p:grpSpPr>
          <a:xfrm>
            <a:off x="1675100" y="6759738"/>
            <a:ext cx="4941762" cy="2493341"/>
            <a:chOff x="0" y="66675"/>
            <a:chExt cx="6589016" cy="3324456"/>
          </a:xfrm>
        </p:grpSpPr>
        <p:sp>
          <p:nvSpPr>
            <p:cNvPr id="9" name="TextBox 9"/>
            <p:cNvSpPr txBox="1"/>
            <p:nvPr/>
          </p:nvSpPr>
          <p:spPr>
            <a:xfrm>
              <a:off x="0" y="923018"/>
              <a:ext cx="6589016" cy="2468113"/>
            </a:xfrm>
            <a:prstGeom prst="rect">
              <a:avLst/>
            </a:prstGeom>
          </p:spPr>
          <p:txBody>
            <a:bodyPr lIns="0" tIns="0" rIns="0" bIns="0" rtlCol="0" anchor="t">
              <a:spAutoFit/>
            </a:bodyPr>
            <a:lstStyle/>
            <a:p>
              <a:pPr marL="0" lvl="0" indent="0">
                <a:lnSpc>
                  <a:spcPts val="2988"/>
                </a:lnSpc>
                <a:spcBef>
                  <a:spcPct val="0"/>
                </a:spcBef>
              </a:pPr>
              <a:r>
                <a:rPr lang="en-US" sz="2400" spc="37" dirty="0">
                  <a:solidFill>
                    <a:srgbClr val="000000"/>
                  </a:solidFill>
                  <a:latin typeface="Bahnschrift Light Condensed" panose="020B0502040204020203" pitchFamily="34" charset="0"/>
                  <a:cs typeface="Adobe Devanagari" panose="02040503050201020203" pitchFamily="18" charset="0"/>
                </a:rPr>
                <a:t>Group activities foster and encourage positive relationships within small intimate groups, that are</a:t>
              </a:r>
              <a:r>
                <a:rPr lang="en-US" sz="2400" u="none" spc="37" dirty="0">
                  <a:solidFill>
                    <a:srgbClr val="000000"/>
                  </a:solidFill>
                  <a:latin typeface="Bahnschrift Light Condensed" panose="020B0502040204020203" pitchFamily="34" charset="0"/>
                  <a:cs typeface="Adobe Devanagari" panose="02040503050201020203" pitchFamily="18" charset="0"/>
                </a:rPr>
                <a:t> practical, communicative, interactive and non-discriminatory. </a:t>
              </a:r>
            </a:p>
            <a:p>
              <a:pPr marL="0" lvl="0" indent="0" algn="l">
                <a:lnSpc>
                  <a:spcPts val="2490"/>
                </a:lnSpc>
                <a:spcBef>
                  <a:spcPct val="0"/>
                </a:spcBef>
              </a:pPr>
              <a:endParaRPr lang="en-US" sz="1867" u="none" spc="37" dirty="0">
                <a:solidFill>
                  <a:srgbClr val="000000"/>
                </a:solidFill>
                <a:latin typeface="HK Grotesk Light"/>
              </a:endParaRPr>
            </a:p>
          </p:txBody>
        </p:sp>
        <p:sp>
          <p:nvSpPr>
            <p:cNvPr id="10" name="TextBox 10"/>
            <p:cNvSpPr txBox="1"/>
            <p:nvPr/>
          </p:nvSpPr>
          <p:spPr>
            <a:xfrm>
              <a:off x="0" y="66675"/>
              <a:ext cx="6589016" cy="702329"/>
            </a:xfrm>
            <a:prstGeom prst="rect">
              <a:avLst/>
            </a:prstGeom>
          </p:spPr>
          <p:txBody>
            <a:bodyPr lIns="0" tIns="0" rIns="0" bIns="0" rtlCol="0" anchor="t">
              <a:spAutoFit/>
            </a:bodyPr>
            <a:lstStyle/>
            <a:p>
              <a:pPr>
                <a:lnSpc>
                  <a:spcPts val="3942"/>
                </a:lnSpc>
              </a:pPr>
              <a:r>
                <a:rPr lang="en-US" sz="3942" spc="-193" dirty="0">
                  <a:solidFill>
                    <a:srgbClr val="000000"/>
                  </a:solidFill>
                  <a:latin typeface="WC Mano Negra Bold" panose="020B0604020202020204" charset="0"/>
                </a:rPr>
                <a:t>Example </a:t>
              </a:r>
            </a:p>
          </p:txBody>
        </p:sp>
      </p:grpSp>
      <p:sp>
        <p:nvSpPr>
          <p:cNvPr id="11" name="TextBox 11"/>
          <p:cNvSpPr txBox="1"/>
          <p:nvPr/>
        </p:nvSpPr>
        <p:spPr>
          <a:xfrm>
            <a:off x="12096465" y="7775164"/>
            <a:ext cx="4633213" cy="445635"/>
          </a:xfrm>
          <a:prstGeom prst="rect">
            <a:avLst/>
          </a:prstGeom>
        </p:spPr>
        <p:txBody>
          <a:bodyPr lIns="0" tIns="0" rIns="0" bIns="0" rtlCol="0" anchor="t">
            <a:spAutoFit/>
          </a:bodyPr>
          <a:lstStyle/>
          <a:p>
            <a:pPr algn="l">
              <a:lnSpc>
                <a:spcPts val="3287"/>
              </a:lnSpc>
            </a:pPr>
            <a:r>
              <a:rPr lang="en-US" sz="4000" spc="-57" dirty="0">
                <a:solidFill>
                  <a:srgbClr val="000000">
                    <a:alpha val="53725"/>
                  </a:srgbClr>
                </a:solidFill>
                <a:latin typeface="Abys" panose="020B0604020202020204" charset="-95"/>
              </a:rPr>
              <a:t>COMMUNICATION SKILL</a:t>
            </a:r>
          </a:p>
        </p:txBody>
      </p:sp>
      <p:grpSp>
        <p:nvGrpSpPr>
          <p:cNvPr id="12" name="Group 12"/>
          <p:cNvGrpSpPr/>
          <p:nvPr/>
        </p:nvGrpSpPr>
        <p:grpSpPr>
          <a:xfrm>
            <a:off x="565983" y="406051"/>
            <a:ext cx="3579998" cy="384542"/>
            <a:chOff x="0" y="0"/>
            <a:chExt cx="4773331" cy="512723"/>
          </a:xfrm>
        </p:grpSpPr>
        <p:sp>
          <p:nvSpPr>
            <p:cNvPr id="13" name="TextBox 13"/>
            <p:cNvSpPr txBox="1"/>
            <p:nvPr/>
          </p:nvSpPr>
          <p:spPr>
            <a:xfrm>
              <a:off x="0" y="-57150"/>
              <a:ext cx="4773331"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Bold"/>
                </a:rPr>
                <a:t>Adult</a:t>
              </a:r>
              <a:r>
                <a:rPr lang="en-US" sz="1199" u="none" spc="23">
                  <a:solidFill>
                    <a:srgbClr val="000000"/>
                  </a:solidFill>
                  <a:latin typeface="HK Grotesk Bold"/>
                </a:rPr>
                <a:t> Education Semester A 2020 </a:t>
              </a:r>
            </a:p>
          </p:txBody>
        </p:sp>
        <p:sp>
          <p:nvSpPr>
            <p:cNvPr id="14" name="TextBox 14"/>
            <p:cNvSpPr txBox="1"/>
            <p:nvPr/>
          </p:nvSpPr>
          <p:spPr>
            <a:xfrm>
              <a:off x="0" y="216979"/>
              <a:ext cx="4773331"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Light"/>
                </a:rPr>
                <a:t>Kaiako: Sheryl Waru | Tauira: Benita Simati-Kumar</a:t>
              </a:r>
            </a:p>
          </p:txBody>
        </p:sp>
      </p:grpSp>
      <p:pic>
        <p:nvPicPr>
          <p:cNvPr id="15" name="Audio 14">
            <a:hlinkClick r:id="" action="ppaction://media"/>
            <a:extLst>
              <a:ext uri="{FF2B5EF4-FFF2-40B4-BE49-F238E27FC236}">
                <a16:creationId xmlns:a16="http://schemas.microsoft.com/office/drawing/2014/main" id="{5396D714-3420-4FC3-B01F-1F0D22061B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635"/>
    </mc:Choice>
    <mc:Fallback>
      <p:transition spd="slow" advTm="6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6142964" y="5642057"/>
            <a:ext cx="6603878" cy="4408089"/>
          </a:xfrm>
          <a:prstGeom prst="rect">
            <a:avLst/>
          </a:prstGeom>
        </p:spPr>
      </p:pic>
      <p:sp>
        <p:nvSpPr>
          <p:cNvPr id="3" name="TextBox 3"/>
          <p:cNvSpPr txBox="1"/>
          <p:nvPr/>
        </p:nvSpPr>
        <p:spPr>
          <a:xfrm>
            <a:off x="6621819" y="1495425"/>
            <a:ext cx="10472237" cy="5796459"/>
          </a:xfrm>
          <a:prstGeom prst="rect">
            <a:avLst/>
          </a:prstGeom>
        </p:spPr>
        <p:txBody>
          <a:bodyPr wrap="square" lIns="0" tIns="0" rIns="0" bIns="0" rtlCol="0" anchor="t">
            <a:spAutoFit/>
          </a:bodyPr>
          <a:lstStyle/>
          <a:p>
            <a:pPr algn="r">
              <a:lnSpc>
                <a:spcPts val="11260"/>
              </a:lnSpc>
            </a:pPr>
            <a:r>
              <a:rPr lang="en-US" sz="13566" spc="-284" dirty="0">
                <a:solidFill>
                  <a:srgbClr val="E76E3C"/>
                </a:solidFill>
                <a:latin typeface="Impact" panose="020B0806030902050204" pitchFamily="34" charset="0"/>
              </a:rPr>
              <a:t>AKO STRATEGY 3 </a:t>
            </a:r>
          </a:p>
          <a:p>
            <a:pPr algn="r">
              <a:lnSpc>
                <a:spcPts val="11260"/>
              </a:lnSpc>
            </a:pPr>
            <a:r>
              <a:rPr lang="en-US" sz="13566" spc="-284" dirty="0">
                <a:solidFill>
                  <a:srgbClr val="E76E3C"/>
                </a:solidFill>
                <a:latin typeface="Impact" panose="020B0806030902050204" pitchFamily="34" charset="0"/>
              </a:rPr>
              <a:t>STUDENT PRESENTATION &amp; FEEDBACK:</a:t>
            </a:r>
          </a:p>
        </p:txBody>
      </p:sp>
      <p:pic>
        <p:nvPicPr>
          <p:cNvPr id="4" name="Picture 4"/>
          <p:cNvPicPr>
            <a:picLocks noChangeAspect="1"/>
          </p:cNvPicPr>
          <p:nvPr/>
        </p:nvPicPr>
        <p:blipFill>
          <a:blip r:embed="rId6"/>
          <a:srcRect/>
          <a:stretch>
            <a:fillRect/>
          </a:stretch>
        </p:blipFill>
        <p:spPr>
          <a:xfrm>
            <a:off x="14173740" y="8617618"/>
            <a:ext cx="1948045" cy="185064"/>
          </a:xfrm>
          <a:prstGeom prst="rect">
            <a:avLst/>
          </a:prstGeom>
        </p:spPr>
      </p:pic>
      <p:pic>
        <p:nvPicPr>
          <p:cNvPr id="5" name="Picture 5"/>
          <p:cNvPicPr>
            <a:picLocks noChangeAspect="1"/>
          </p:cNvPicPr>
          <p:nvPr/>
        </p:nvPicPr>
        <p:blipFill>
          <a:blip r:embed="rId7"/>
          <a:srcRect/>
          <a:stretch>
            <a:fillRect/>
          </a:stretch>
        </p:blipFill>
        <p:spPr>
          <a:xfrm rot="10716510">
            <a:off x="9503426" y="2745294"/>
            <a:ext cx="2016660" cy="1078913"/>
          </a:xfrm>
          <a:prstGeom prst="rect">
            <a:avLst/>
          </a:prstGeom>
        </p:spPr>
      </p:pic>
      <p:sp>
        <p:nvSpPr>
          <p:cNvPr id="6" name="AutoShape 6"/>
          <p:cNvSpPr/>
          <p:nvPr/>
        </p:nvSpPr>
        <p:spPr>
          <a:xfrm>
            <a:off x="414181" y="450788"/>
            <a:ext cx="11422" cy="295070"/>
          </a:xfrm>
          <a:prstGeom prst="rect">
            <a:avLst/>
          </a:prstGeom>
          <a:solidFill>
            <a:srgbClr val="000000"/>
          </a:solidFill>
        </p:spPr>
      </p:sp>
      <p:sp>
        <p:nvSpPr>
          <p:cNvPr id="7" name="TextBox 7"/>
          <p:cNvSpPr txBox="1"/>
          <p:nvPr/>
        </p:nvSpPr>
        <p:spPr>
          <a:xfrm>
            <a:off x="11666182" y="7286640"/>
            <a:ext cx="5828049" cy="1554142"/>
          </a:xfrm>
          <a:prstGeom prst="rect">
            <a:avLst/>
          </a:prstGeom>
        </p:spPr>
        <p:txBody>
          <a:bodyPr lIns="0" tIns="0" rIns="0" bIns="0" rtlCol="0" anchor="t">
            <a:spAutoFit/>
          </a:bodyPr>
          <a:lstStyle/>
          <a:p>
            <a:pPr algn="l">
              <a:lnSpc>
                <a:spcPts val="11697"/>
              </a:lnSpc>
            </a:pPr>
            <a:r>
              <a:rPr lang="en-US" sz="11697" spc="467" dirty="0">
                <a:solidFill>
                  <a:srgbClr val="000000"/>
                </a:solidFill>
                <a:latin typeface="Abys"/>
              </a:rPr>
              <a:t>TALANOA</a:t>
            </a:r>
          </a:p>
        </p:txBody>
      </p:sp>
      <p:grpSp>
        <p:nvGrpSpPr>
          <p:cNvPr id="8" name="Group 8"/>
          <p:cNvGrpSpPr/>
          <p:nvPr/>
        </p:nvGrpSpPr>
        <p:grpSpPr>
          <a:xfrm>
            <a:off x="878289" y="3028913"/>
            <a:ext cx="3837777" cy="3160857"/>
            <a:chOff x="0" y="57149"/>
            <a:chExt cx="5117036" cy="4214478"/>
          </a:xfrm>
        </p:grpSpPr>
        <p:sp>
          <p:nvSpPr>
            <p:cNvPr id="9" name="TextBox 9"/>
            <p:cNvSpPr txBox="1"/>
            <p:nvPr/>
          </p:nvSpPr>
          <p:spPr>
            <a:xfrm>
              <a:off x="0" y="896427"/>
              <a:ext cx="5117036" cy="3375200"/>
            </a:xfrm>
            <a:prstGeom prst="rect">
              <a:avLst/>
            </a:prstGeom>
          </p:spPr>
          <p:txBody>
            <a:bodyPr lIns="0" tIns="0" rIns="0" bIns="0" rtlCol="0" anchor="t">
              <a:spAutoFit/>
            </a:bodyPr>
            <a:lstStyle/>
            <a:p>
              <a:pPr>
                <a:lnSpc>
                  <a:spcPts val="2880"/>
                </a:lnSpc>
              </a:pPr>
              <a:r>
                <a:rPr lang="en-US" sz="2400" spc="36" dirty="0">
                  <a:solidFill>
                    <a:srgbClr val="000000"/>
                  </a:solidFill>
                  <a:latin typeface="Bahnschrift Light Condensed" panose="020B0502040204020203" pitchFamily="34" charset="0"/>
                  <a:cs typeface="Adobe Devanagari" panose="02040503050201020203" pitchFamily="18" charset="0"/>
                </a:rPr>
                <a:t>When learners are given the opportunity to present they are tasked with the skill of speaking, however, when this is paired with the feedback they are also</a:t>
              </a:r>
            </a:p>
            <a:p>
              <a:pPr marL="0" lvl="0" indent="0">
                <a:lnSpc>
                  <a:spcPts val="2880"/>
                </a:lnSpc>
                <a:spcBef>
                  <a:spcPct val="0"/>
                </a:spcBef>
              </a:pPr>
              <a:r>
                <a:rPr lang="en-US" sz="2400" spc="36" dirty="0">
                  <a:solidFill>
                    <a:srgbClr val="000000"/>
                  </a:solidFill>
                  <a:latin typeface="Bahnschrift Light Condensed" panose="020B0502040204020203" pitchFamily="34" charset="0"/>
                  <a:cs typeface="Adobe Devanagari" panose="02040503050201020203" pitchFamily="18" charset="0"/>
                </a:rPr>
                <a:t>encouraged to listen with intent. </a:t>
              </a:r>
            </a:p>
            <a:p>
              <a:pPr marL="0" lvl="0" indent="0" algn="l">
                <a:lnSpc>
                  <a:spcPts val="2400"/>
                </a:lnSpc>
                <a:spcBef>
                  <a:spcPct val="0"/>
                </a:spcBef>
              </a:pPr>
              <a:endParaRPr lang="en-US" sz="1800" spc="36" dirty="0">
                <a:solidFill>
                  <a:srgbClr val="000000"/>
                </a:solidFill>
                <a:latin typeface="HK Grotesk Light"/>
              </a:endParaRPr>
            </a:p>
          </p:txBody>
        </p:sp>
        <p:sp>
          <p:nvSpPr>
            <p:cNvPr id="10" name="TextBox 10"/>
            <p:cNvSpPr txBox="1"/>
            <p:nvPr/>
          </p:nvSpPr>
          <p:spPr>
            <a:xfrm>
              <a:off x="0" y="57149"/>
              <a:ext cx="5117036" cy="682239"/>
            </a:xfrm>
            <a:prstGeom prst="rect">
              <a:avLst/>
            </a:prstGeom>
          </p:spPr>
          <p:txBody>
            <a:bodyPr lIns="0" tIns="0" rIns="0" bIns="0" rtlCol="0" anchor="t">
              <a:spAutoFit/>
            </a:bodyPr>
            <a:lstStyle/>
            <a:p>
              <a:pPr>
                <a:lnSpc>
                  <a:spcPts val="3800"/>
                </a:lnSpc>
              </a:pPr>
              <a:r>
                <a:rPr lang="en-US" sz="3800" spc="-186" dirty="0">
                  <a:solidFill>
                    <a:srgbClr val="000000"/>
                  </a:solidFill>
                  <a:latin typeface="WC Mano Negra Bold" panose="020B0604020202020204" charset="0"/>
                </a:rPr>
                <a:t>Example</a:t>
              </a:r>
              <a:r>
                <a:rPr lang="en-US" sz="3800" spc="-186" dirty="0">
                  <a:solidFill>
                    <a:srgbClr val="000000"/>
                  </a:solidFill>
                  <a:latin typeface="Mansalva Italics"/>
                </a:rPr>
                <a:t> </a:t>
              </a:r>
            </a:p>
          </p:txBody>
        </p:sp>
      </p:grpSp>
      <p:sp>
        <p:nvSpPr>
          <p:cNvPr id="11" name="TextBox 11"/>
          <p:cNvSpPr txBox="1"/>
          <p:nvPr/>
        </p:nvSpPr>
        <p:spPr>
          <a:xfrm>
            <a:off x="4842170" y="3145136"/>
            <a:ext cx="4633213" cy="445635"/>
          </a:xfrm>
          <a:prstGeom prst="rect">
            <a:avLst/>
          </a:prstGeom>
        </p:spPr>
        <p:txBody>
          <a:bodyPr lIns="0" tIns="0" rIns="0" bIns="0" rtlCol="0" anchor="t">
            <a:spAutoFit/>
          </a:bodyPr>
          <a:lstStyle/>
          <a:p>
            <a:pPr algn="l">
              <a:lnSpc>
                <a:spcPts val="3287"/>
              </a:lnSpc>
            </a:pPr>
            <a:r>
              <a:rPr lang="en-US" sz="4000" spc="-57" dirty="0">
                <a:solidFill>
                  <a:srgbClr val="000000">
                    <a:alpha val="53725"/>
                  </a:srgbClr>
                </a:solidFill>
                <a:latin typeface="Abys" panose="020B0604020202020204" charset="-95"/>
              </a:rPr>
              <a:t>COMMUNICATION SKILL</a:t>
            </a:r>
          </a:p>
        </p:txBody>
      </p:sp>
      <p:grpSp>
        <p:nvGrpSpPr>
          <p:cNvPr id="12" name="Group 12"/>
          <p:cNvGrpSpPr/>
          <p:nvPr/>
        </p:nvGrpSpPr>
        <p:grpSpPr>
          <a:xfrm>
            <a:off x="565983" y="406051"/>
            <a:ext cx="3642955" cy="384542"/>
            <a:chOff x="0" y="0"/>
            <a:chExt cx="4857273" cy="512723"/>
          </a:xfrm>
        </p:grpSpPr>
        <p:sp>
          <p:nvSpPr>
            <p:cNvPr id="13" name="TextBox 13"/>
            <p:cNvSpPr txBox="1"/>
            <p:nvPr/>
          </p:nvSpPr>
          <p:spPr>
            <a:xfrm>
              <a:off x="0" y="-57150"/>
              <a:ext cx="4857273"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Bold"/>
                </a:rPr>
                <a:t>Adult</a:t>
              </a:r>
              <a:r>
                <a:rPr lang="en-US" sz="1199" u="none" spc="23">
                  <a:solidFill>
                    <a:srgbClr val="000000"/>
                  </a:solidFill>
                  <a:latin typeface="HK Grotesk Bold"/>
                </a:rPr>
                <a:t> Education Semester A 2020 </a:t>
              </a:r>
            </a:p>
          </p:txBody>
        </p:sp>
        <p:sp>
          <p:nvSpPr>
            <p:cNvPr id="14" name="TextBox 14"/>
            <p:cNvSpPr txBox="1"/>
            <p:nvPr/>
          </p:nvSpPr>
          <p:spPr>
            <a:xfrm>
              <a:off x="0" y="216979"/>
              <a:ext cx="4857273"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Light"/>
                </a:rPr>
                <a:t>Kaiako: Sheryl Waru | Tauira: Benita Simati-Kumar</a:t>
              </a:r>
            </a:p>
          </p:txBody>
        </p:sp>
      </p:grpSp>
      <p:pic>
        <p:nvPicPr>
          <p:cNvPr id="15" name="Audio 14">
            <a:hlinkClick r:id="" action="ppaction://media"/>
            <a:extLst>
              <a:ext uri="{FF2B5EF4-FFF2-40B4-BE49-F238E27FC236}">
                <a16:creationId xmlns:a16="http://schemas.microsoft.com/office/drawing/2014/main" id="{3F031C67-0C19-4111-A51B-42BDBBEB39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969"/>
    </mc:Choice>
    <mc:Fallback>
      <p:transition spd="slow" advTm="8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19502" y="1368232"/>
            <a:ext cx="12336315" cy="3412601"/>
          </a:xfrm>
          <a:prstGeom prst="rect">
            <a:avLst/>
          </a:prstGeom>
        </p:spPr>
        <p:txBody>
          <a:bodyPr wrap="square" lIns="0" tIns="0" rIns="0" bIns="0" rtlCol="0" anchor="t">
            <a:spAutoFit/>
          </a:bodyPr>
          <a:lstStyle/>
          <a:p>
            <a:pPr>
              <a:lnSpc>
                <a:spcPts val="13344"/>
              </a:lnSpc>
            </a:pPr>
            <a:r>
              <a:rPr lang="en-US" sz="16077" spc="-337" dirty="0">
                <a:solidFill>
                  <a:srgbClr val="E76E3C"/>
                </a:solidFill>
                <a:latin typeface="Impact" panose="020B0806030902050204" pitchFamily="34" charset="0"/>
              </a:rPr>
              <a:t>AKO STRATEGY 4 ONE TO ONE:</a:t>
            </a:r>
          </a:p>
        </p:txBody>
      </p:sp>
      <p:sp>
        <p:nvSpPr>
          <p:cNvPr id="3" name="TextBox 3"/>
          <p:cNvSpPr txBox="1"/>
          <p:nvPr/>
        </p:nvSpPr>
        <p:spPr>
          <a:xfrm>
            <a:off x="1028700" y="4502951"/>
            <a:ext cx="5208345" cy="555764"/>
          </a:xfrm>
          <a:prstGeom prst="rect">
            <a:avLst/>
          </a:prstGeom>
        </p:spPr>
        <p:txBody>
          <a:bodyPr lIns="0" tIns="0" rIns="0" bIns="0" rtlCol="0" anchor="t">
            <a:spAutoFit/>
          </a:bodyPr>
          <a:lstStyle/>
          <a:p>
            <a:pPr>
              <a:lnSpc>
                <a:spcPts val="4104"/>
              </a:lnSpc>
            </a:pPr>
            <a:r>
              <a:rPr lang="en-US" sz="4104" spc="164" dirty="0">
                <a:solidFill>
                  <a:srgbClr val="000000">
                    <a:alpha val="55686"/>
                  </a:srgbClr>
                </a:solidFill>
                <a:latin typeface="Abys"/>
              </a:rPr>
              <a:t>COMMUNICATION SKILL</a:t>
            </a:r>
          </a:p>
        </p:txBody>
      </p:sp>
      <p:pic>
        <p:nvPicPr>
          <p:cNvPr id="4" name="Picture 4"/>
          <p:cNvPicPr>
            <a:picLocks noChangeAspect="1"/>
          </p:cNvPicPr>
          <p:nvPr/>
        </p:nvPicPr>
        <p:blipFill>
          <a:blip r:embed="rId5"/>
          <a:srcRect/>
          <a:stretch>
            <a:fillRect/>
          </a:stretch>
        </p:blipFill>
        <p:spPr>
          <a:xfrm>
            <a:off x="1169470" y="5216478"/>
            <a:ext cx="6412574" cy="4275050"/>
          </a:xfrm>
          <a:prstGeom prst="rect">
            <a:avLst/>
          </a:prstGeom>
        </p:spPr>
      </p:pic>
      <p:pic>
        <p:nvPicPr>
          <p:cNvPr id="5" name="Picture 5"/>
          <p:cNvPicPr>
            <a:picLocks noChangeAspect="1"/>
          </p:cNvPicPr>
          <p:nvPr/>
        </p:nvPicPr>
        <p:blipFill>
          <a:blip r:embed="rId6"/>
          <a:srcRect/>
          <a:stretch>
            <a:fillRect/>
          </a:stretch>
        </p:blipFill>
        <p:spPr>
          <a:xfrm rot="-1162668">
            <a:off x="5462377" y="4679665"/>
            <a:ext cx="2135494" cy="758100"/>
          </a:xfrm>
          <a:prstGeom prst="rect">
            <a:avLst/>
          </a:prstGeom>
        </p:spPr>
      </p:pic>
      <p:pic>
        <p:nvPicPr>
          <p:cNvPr id="6" name="Picture 6"/>
          <p:cNvPicPr>
            <a:picLocks noChangeAspect="1"/>
          </p:cNvPicPr>
          <p:nvPr/>
        </p:nvPicPr>
        <p:blipFill>
          <a:blip r:embed="rId7"/>
          <a:srcRect/>
          <a:stretch>
            <a:fillRect/>
          </a:stretch>
        </p:blipFill>
        <p:spPr>
          <a:xfrm rot="2113422">
            <a:off x="573510" y="3902218"/>
            <a:ext cx="910380" cy="1077372"/>
          </a:xfrm>
          <a:prstGeom prst="rect">
            <a:avLst/>
          </a:prstGeom>
        </p:spPr>
      </p:pic>
      <p:sp>
        <p:nvSpPr>
          <p:cNvPr id="7" name="AutoShape 7"/>
          <p:cNvSpPr/>
          <p:nvPr/>
        </p:nvSpPr>
        <p:spPr>
          <a:xfrm>
            <a:off x="414181" y="450788"/>
            <a:ext cx="11422" cy="295070"/>
          </a:xfrm>
          <a:prstGeom prst="rect">
            <a:avLst/>
          </a:prstGeom>
          <a:solidFill>
            <a:srgbClr val="000000"/>
          </a:solidFill>
        </p:spPr>
      </p:sp>
      <p:sp>
        <p:nvSpPr>
          <p:cNvPr id="8" name="TextBox 8"/>
          <p:cNvSpPr txBox="1"/>
          <p:nvPr/>
        </p:nvSpPr>
        <p:spPr>
          <a:xfrm>
            <a:off x="10272894" y="3070909"/>
            <a:ext cx="7148627" cy="1554142"/>
          </a:xfrm>
          <a:prstGeom prst="rect">
            <a:avLst/>
          </a:prstGeom>
        </p:spPr>
        <p:txBody>
          <a:bodyPr lIns="0" tIns="0" rIns="0" bIns="0" rtlCol="0" anchor="t">
            <a:spAutoFit/>
          </a:bodyPr>
          <a:lstStyle/>
          <a:p>
            <a:pPr algn="l">
              <a:lnSpc>
                <a:spcPts val="11697"/>
              </a:lnSpc>
            </a:pPr>
            <a:r>
              <a:rPr lang="en-US" sz="11697" spc="467">
                <a:solidFill>
                  <a:srgbClr val="000000"/>
                </a:solidFill>
                <a:latin typeface="Abys"/>
              </a:rPr>
              <a:t>TEU LE VA</a:t>
            </a:r>
          </a:p>
        </p:txBody>
      </p:sp>
      <p:grpSp>
        <p:nvGrpSpPr>
          <p:cNvPr id="9" name="Group 9"/>
          <p:cNvGrpSpPr/>
          <p:nvPr/>
        </p:nvGrpSpPr>
        <p:grpSpPr>
          <a:xfrm>
            <a:off x="9480487" y="5557155"/>
            <a:ext cx="5358442" cy="2045166"/>
            <a:chOff x="0" y="57149"/>
            <a:chExt cx="7144590" cy="2726888"/>
          </a:xfrm>
        </p:grpSpPr>
        <p:sp>
          <p:nvSpPr>
            <p:cNvPr id="10" name="TextBox 10"/>
            <p:cNvSpPr txBox="1"/>
            <p:nvPr/>
          </p:nvSpPr>
          <p:spPr>
            <a:xfrm>
              <a:off x="0" y="896425"/>
              <a:ext cx="7144590" cy="1887612"/>
            </a:xfrm>
            <a:prstGeom prst="rect">
              <a:avLst/>
            </a:prstGeom>
          </p:spPr>
          <p:txBody>
            <a:bodyPr lIns="0" tIns="0" rIns="0" bIns="0" rtlCol="0" anchor="t">
              <a:spAutoFit/>
            </a:bodyPr>
            <a:lstStyle/>
            <a:p>
              <a:pPr marL="0" lvl="0" indent="0">
                <a:lnSpc>
                  <a:spcPts val="2880"/>
                </a:lnSpc>
                <a:spcBef>
                  <a:spcPct val="0"/>
                </a:spcBef>
              </a:pPr>
              <a:r>
                <a:rPr lang="en-US" sz="2400" spc="36" dirty="0">
                  <a:solidFill>
                    <a:srgbClr val="000000"/>
                  </a:solidFill>
                  <a:latin typeface="Bahnschrift Light Condensed" panose="020B0502040204020203" pitchFamily="34" charset="0"/>
                  <a:cs typeface="Adobe Devanagari" panose="02040503050201020203" pitchFamily="18" charset="0"/>
                </a:rPr>
                <a:t>One to one sessions as the educator in the teaching space is what I try to achieve as an </a:t>
              </a:r>
              <a:r>
                <a:rPr lang="en-US" sz="2400" spc="36" dirty="0" err="1">
                  <a:solidFill>
                    <a:srgbClr val="000000"/>
                  </a:solidFill>
                  <a:latin typeface="Bahnschrift Light Condensed" panose="020B0502040204020203" pitchFamily="34" charset="0"/>
                  <a:cs typeface="Adobe Devanagari" panose="02040503050201020203" pitchFamily="18" charset="0"/>
                </a:rPr>
                <a:t>ako</a:t>
              </a:r>
              <a:r>
                <a:rPr lang="en-US" sz="2400" spc="36" dirty="0">
                  <a:solidFill>
                    <a:srgbClr val="000000"/>
                  </a:solidFill>
                  <a:latin typeface="Bahnschrift Light Condensed" panose="020B0502040204020203" pitchFamily="34" charset="0"/>
                  <a:cs typeface="Adobe Devanagari" panose="02040503050201020203" pitchFamily="18" charset="0"/>
                </a:rPr>
                <a:t> strategy to ensure</a:t>
              </a:r>
              <a:r>
                <a:rPr lang="en-US" sz="2400" u="none" spc="36" dirty="0">
                  <a:solidFill>
                    <a:srgbClr val="000000"/>
                  </a:solidFill>
                  <a:latin typeface="Bahnschrift Light Condensed" panose="020B0502040204020203" pitchFamily="34" charset="0"/>
                  <a:cs typeface="Adobe Devanagari" panose="02040503050201020203" pitchFamily="18" charset="0"/>
                </a:rPr>
                <a:t> learner needs are planned for and met.</a:t>
              </a:r>
            </a:p>
            <a:p>
              <a:pPr marL="0" lvl="0" indent="0" algn="l">
                <a:lnSpc>
                  <a:spcPts val="2400"/>
                </a:lnSpc>
                <a:spcBef>
                  <a:spcPct val="0"/>
                </a:spcBef>
              </a:pPr>
              <a:endParaRPr lang="en-US" sz="1800" u="none" spc="36" dirty="0">
                <a:solidFill>
                  <a:srgbClr val="000000"/>
                </a:solidFill>
                <a:latin typeface="HK Grotesk Light"/>
              </a:endParaRPr>
            </a:p>
          </p:txBody>
        </p:sp>
        <p:sp>
          <p:nvSpPr>
            <p:cNvPr id="11" name="TextBox 11"/>
            <p:cNvSpPr txBox="1"/>
            <p:nvPr/>
          </p:nvSpPr>
          <p:spPr>
            <a:xfrm>
              <a:off x="0" y="57149"/>
              <a:ext cx="7144590" cy="682239"/>
            </a:xfrm>
            <a:prstGeom prst="rect">
              <a:avLst/>
            </a:prstGeom>
          </p:spPr>
          <p:txBody>
            <a:bodyPr lIns="0" tIns="0" rIns="0" bIns="0" rtlCol="0" anchor="t">
              <a:spAutoFit/>
            </a:bodyPr>
            <a:lstStyle/>
            <a:p>
              <a:pPr>
                <a:lnSpc>
                  <a:spcPts val="3800"/>
                </a:lnSpc>
              </a:pPr>
              <a:r>
                <a:rPr lang="en-US" sz="3800" spc="-186" dirty="0">
                  <a:solidFill>
                    <a:srgbClr val="000000"/>
                  </a:solidFill>
                  <a:latin typeface="WC Mano Negra Bold" panose="020B0604020202020204" charset="0"/>
                </a:rPr>
                <a:t>Example</a:t>
              </a:r>
              <a:r>
                <a:rPr lang="en-US" sz="3800" spc="-186" dirty="0">
                  <a:solidFill>
                    <a:srgbClr val="000000"/>
                  </a:solidFill>
                  <a:latin typeface="Mansalva Italics"/>
                </a:rPr>
                <a:t> </a:t>
              </a:r>
            </a:p>
          </p:txBody>
        </p:sp>
      </p:grpSp>
      <p:grpSp>
        <p:nvGrpSpPr>
          <p:cNvPr id="12" name="Group 12"/>
          <p:cNvGrpSpPr/>
          <p:nvPr/>
        </p:nvGrpSpPr>
        <p:grpSpPr>
          <a:xfrm>
            <a:off x="565983" y="406051"/>
            <a:ext cx="3630363" cy="384542"/>
            <a:chOff x="0" y="0"/>
            <a:chExt cx="4840485" cy="512723"/>
          </a:xfrm>
        </p:grpSpPr>
        <p:sp>
          <p:nvSpPr>
            <p:cNvPr id="13" name="TextBox 13"/>
            <p:cNvSpPr txBox="1"/>
            <p:nvPr/>
          </p:nvSpPr>
          <p:spPr>
            <a:xfrm>
              <a:off x="0" y="-57150"/>
              <a:ext cx="4840485"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Bold"/>
                </a:rPr>
                <a:t>Adult</a:t>
              </a:r>
              <a:r>
                <a:rPr lang="en-US" sz="1199" u="none" spc="23">
                  <a:solidFill>
                    <a:srgbClr val="000000"/>
                  </a:solidFill>
                  <a:latin typeface="HK Grotesk Bold"/>
                </a:rPr>
                <a:t> Education Semester A 2020 </a:t>
              </a:r>
            </a:p>
          </p:txBody>
        </p:sp>
        <p:sp>
          <p:nvSpPr>
            <p:cNvPr id="14" name="TextBox 14"/>
            <p:cNvSpPr txBox="1"/>
            <p:nvPr/>
          </p:nvSpPr>
          <p:spPr>
            <a:xfrm>
              <a:off x="0" y="216979"/>
              <a:ext cx="4840485" cy="295744"/>
            </a:xfrm>
            <a:prstGeom prst="rect">
              <a:avLst/>
            </a:prstGeom>
          </p:spPr>
          <p:txBody>
            <a:bodyPr lIns="0" tIns="0" rIns="0" bIns="0" rtlCol="0" anchor="t">
              <a:spAutoFit/>
            </a:bodyPr>
            <a:lstStyle/>
            <a:p>
              <a:pPr marL="0" lvl="0" indent="0" algn="l">
                <a:lnSpc>
                  <a:spcPts val="1918"/>
                </a:lnSpc>
                <a:spcBef>
                  <a:spcPct val="0"/>
                </a:spcBef>
              </a:pPr>
              <a:r>
                <a:rPr lang="en-US" sz="1199" spc="23">
                  <a:solidFill>
                    <a:srgbClr val="000000"/>
                  </a:solidFill>
                  <a:latin typeface="HK Grotesk Light"/>
                </a:rPr>
                <a:t>Kaiako: Sheryl Waru | Tauira: Benita Simati-Kumar</a:t>
              </a:r>
            </a:p>
          </p:txBody>
        </p:sp>
      </p:grpSp>
      <p:sp>
        <p:nvSpPr>
          <p:cNvPr id="15" name="TextBox 15"/>
          <p:cNvSpPr txBox="1"/>
          <p:nvPr/>
        </p:nvSpPr>
        <p:spPr>
          <a:xfrm>
            <a:off x="8173249" y="8794629"/>
            <a:ext cx="8866644" cy="879716"/>
          </a:xfrm>
          <a:prstGeom prst="rect">
            <a:avLst/>
          </a:prstGeom>
        </p:spPr>
        <p:txBody>
          <a:bodyPr lIns="0" tIns="0" rIns="0" bIns="0" rtlCol="0" anchor="t">
            <a:spAutoFit/>
          </a:bodyPr>
          <a:lstStyle/>
          <a:p>
            <a:pPr>
              <a:lnSpc>
                <a:spcPts val="1747"/>
              </a:lnSpc>
            </a:pPr>
            <a:r>
              <a:rPr lang="en-US" sz="1091" spc="21">
                <a:solidFill>
                  <a:srgbClr val="000000">
                    <a:alpha val="56862"/>
                  </a:srgbClr>
                </a:solidFill>
                <a:latin typeface="HK Grotesk Light"/>
              </a:rPr>
              <a:t>References </a:t>
            </a:r>
          </a:p>
          <a:p>
            <a:pPr marL="0" lvl="0" indent="0">
              <a:lnSpc>
                <a:spcPts val="1747"/>
              </a:lnSpc>
              <a:spcBef>
                <a:spcPct val="0"/>
              </a:spcBef>
            </a:pPr>
            <a:r>
              <a:rPr lang="en-US" sz="873" spc="17">
                <a:solidFill>
                  <a:srgbClr val="000000">
                    <a:alpha val="56862"/>
                  </a:srgbClr>
                </a:solidFill>
                <a:latin typeface="Arimo"/>
              </a:rPr>
              <a:t>Ministry of Education. (2018). Tapasā: Cultural competencies framework for teachers of Pacific learners. Ministry of Education New Zealand Te Tāhuhu o te Mātauranga. https://pasifika.tki.org.nz/Tapasa</a:t>
            </a:r>
          </a:p>
          <a:p>
            <a:pPr marL="0" lvl="0" indent="0" algn="l">
              <a:lnSpc>
                <a:spcPts val="1747"/>
              </a:lnSpc>
              <a:spcBef>
                <a:spcPct val="0"/>
              </a:spcBef>
            </a:pPr>
            <a:endParaRPr lang="en-US" sz="873" spc="17">
              <a:solidFill>
                <a:srgbClr val="000000">
                  <a:alpha val="56862"/>
                </a:srgbClr>
              </a:solidFill>
              <a:latin typeface="Arimo"/>
            </a:endParaRPr>
          </a:p>
        </p:txBody>
      </p:sp>
      <p:pic>
        <p:nvPicPr>
          <p:cNvPr id="17" name="Audio 16">
            <a:hlinkClick r:id="" action="ppaction://media"/>
            <a:extLst>
              <a:ext uri="{FF2B5EF4-FFF2-40B4-BE49-F238E27FC236}">
                <a16:creationId xmlns:a16="http://schemas.microsoft.com/office/drawing/2014/main" id="{C6B04200-D2B2-4B92-9A36-6DDC849E0F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281"/>
    </mc:Choice>
    <mc:Fallback>
      <p:transition spd="slow" advTm="8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BE12BE5A164F4AB8D714AB3DA080AC" ma:contentTypeVersion="12" ma:contentTypeDescription="Create a new document." ma:contentTypeScope="" ma:versionID="bd3e2840c299ab834d363f5a0523dd46">
  <xsd:schema xmlns:xsd="http://www.w3.org/2001/XMLSchema" xmlns:xs="http://www.w3.org/2001/XMLSchema" xmlns:p="http://schemas.microsoft.com/office/2006/metadata/properties" xmlns:ns3="4c16a5e6-8490-40d5-a384-e0c62d5b8222" xmlns:ns4="05909df8-9c9c-4523-80ae-dd46aa43ffc1" targetNamespace="http://schemas.microsoft.com/office/2006/metadata/properties" ma:root="true" ma:fieldsID="72a0b07a98f3b422fffb18330ee3152e" ns3:_="" ns4:_="">
    <xsd:import namespace="4c16a5e6-8490-40d5-a384-e0c62d5b8222"/>
    <xsd:import namespace="05909df8-9c9c-4523-80ae-dd46aa43ff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6a5e6-8490-40d5-a384-e0c62d5b822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909df8-9c9c-4523-80ae-dd46aa43ff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94892C-87EC-4511-B10A-EAA6D9703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16a5e6-8490-40d5-a384-e0c62d5b8222"/>
    <ds:schemaRef ds:uri="05909df8-9c9c-4523-80ae-dd46aa43ff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A3C40A-6E08-4F1D-9692-5499962B7A75}">
  <ds:schemaRefs>
    <ds:schemaRef ds:uri="http://schemas.microsoft.com/sharepoint/v3/contenttype/forms"/>
  </ds:schemaRefs>
</ds:datastoreItem>
</file>

<file path=customXml/itemProps3.xml><?xml version="1.0" encoding="utf-8"?>
<ds:datastoreItem xmlns:ds="http://schemas.openxmlformats.org/officeDocument/2006/customXml" ds:itemID="{1D0D622F-488D-4EAD-9D47-F12C72D25FF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c16a5e6-8490-40d5-a384-e0c62d5b8222"/>
    <ds:schemaRef ds:uri="http://purl.org/dc/terms/"/>
    <ds:schemaRef ds:uri="05909df8-9c9c-4523-80ae-dd46aa43ffc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96</TotalTime>
  <Words>1101</Words>
  <Application>Microsoft Office PowerPoint</Application>
  <PresentationFormat>Custom</PresentationFormat>
  <Paragraphs>55</Paragraphs>
  <Slides>5</Slides>
  <Notes>5</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vt:i4>
      </vt:variant>
    </vt:vector>
  </HeadingPairs>
  <TitlesOfParts>
    <vt:vector size="17" baseType="lpstr">
      <vt:lpstr>WC Mano Negra Bold</vt:lpstr>
      <vt:lpstr>Abys</vt:lpstr>
      <vt:lpstr>Adobe Devanagari</vt:lpstr>
      <vt:lpstr>Calibri</vt:lpstr>
      <vt:lpstr>HK Grotesk Bold</vt:lpstr>
      <vt:lpstr>Arial</vt:lpstr>
      <vt:lpstr>Mansalva Italics</vt:lpstr>
      <vt:lpstr>Arimo</vt:lpstr>
      <vt:lpstr>Impact</vt:lpstr>
      <vt:lpstr>Bahnschrift Light Condensed</vt:lpstr>
      <vt:lpstr>HK Grotesk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Ako and Communication Strategies</dc:title>
  <dc:creator>Benita Simati-Kumar</dc:creator>
  <cp:lastModifiedBy>Benita Simati-Kumar</cp:lastModifiedBy>
  <cp:revision>7</cp:revision>
  <dcterms:created xsi:type="dcterms:W3CDTF">2006-08-16T00:00:00Z</dcterms:created>
  <dcterms:modified xsi:type="dcterms:W3CDTF">2020-06-08T01:20:52Z</dcterms:modified>
  <dc:identifier>DAD8wg2sssI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0x010100BDBE12BE5A164F4AB8D714AB3DA080AC</vt:lpwstr>
  </property>
</Properties>
</file>